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75" r:id="rId1"/>
    <p:sldMasterId id="2147484691" r:id="rId2"/>
  </p:sldMasterIdLst>
  <p:notesMasterIdLst>
    <p:notesMasterId r:id="rId35"/>
  </p:notesMasterIdLst>
  <p:handoutMasterIdLst>
    <p:handoutMasterId r:id="rId36"/>
  </p:handoutMasterIdLst>
  <p:sldIdLst>
    <p:sldId id="380" r:id="rId3"/>
    <p:sldId id="382" r:id="rId4"/>
    <p:sldId id="403" r:id="rId5"/>
    <p:sldId id="411" r:id="rId6"/>
    <p:sldId id="404" r:id="rId7"/>
    <p:sldId id="408" r:id="rId8"/>
    <p:sldId id="418" r:id="rId9"/>
    <p:sldId id="415" r:id="rId10"/>
    <p:sldId id="416" r:id="rId11"/>
    <p:sldId id="417" r:id="rId12"/>
    <p:sldId id="420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30" r:id="rId21"/>
    <p:sldId id="431" r:id="rId22"/>
    <p:sldId id="432" r:id="rId23"/>
    <p:sldId id="433" r:id="rId24"/>
    <p:sldId id="434" r:id="rId25"/>
    <p:sldId id="399" r:id="rId26"/>
    <p:sldId id="398" r:id="rId27"/>
    <p:sldId id="409" r:id="rId28"/>
    <p:sldId id="390" r:id="rId29"/>
    <p:sldId id="414" r:id="rId30"/>
    <p:sldId id="400" r:id="rId31"/>
    <p:sldId id="401" r:id="rId32"/>
    <p:sldId id="396" r:id="rId33"/>
    <p:sldId id="43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3" autoAdjust="0"/>
    <p:restoredTop sz="99613" autoAdjust="0"/>
  </p:normalViewPr>
  <p:slideViewPr>
    <p:cSldViewPr snapToGrid="0" snapToObjects="1">
      <p:cViewPr>
        <p:scale>
          <a:sx n="125" d="100"/>
          <a:sy n="125" d="100"/>
        </p:scale>
        <p:origin x="-167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6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ATLAS Public Web Development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 Dec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S. Goldfarb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8905-5E61-DC40-92BF-AE4E78A6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768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ATLAS Public Web Development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 Dec 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S. Goldfarb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B7CE-F76D-0B42-BB4A-B93124328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46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BC59-1864-734C-9440-138B3AA420C9}" type="datetime1">
              <a:rPr lang="en-US" smtClean="0"/>
              <a:t>7/22/13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Outreach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B2163C9-D87C-1F41-B2C4-F8A5B8D9DA0B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05F9-0CAC-3146-B6A2-22AB64016800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1BACCCE-ABBE-7048-B304-236D924752D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A866AF5-0442-324D-AC2E-2CF333F14EB9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60B5-32A0-0D4D-866E-B1D743762E9E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1BF4-1454-7F40-89C7-F25B8FE475A0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6B7-5E42-C041-9440-A8A21F003396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2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E78D-3682-1543-A921-8934F3EAEA4D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28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7AB9-7977-0A49-B952-E6268620B71D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6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5025-8698-A644-932C-CE833C81E2DB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0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321B-E961-A943-BDF1-0312378EDABF}" type="datetime1">
              <a:rPr lang="en-US" smtClean="0"/>
              <a:t>7/22/13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3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469F-6CA5-674F-9C34-FBF71675E9A1}" type="datetime1">
              <a:rPr lang="en-US" smtClean="0"/>
              <a:t>7/22/13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1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A446-2618-7042-90FB-4E157A1A60E6}" type="datetime1">
              <a:rPr lang="en-US" smtClean="0"/>
              <a:t>7/22/13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1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65F7-D693-6C4C-934C-4E1A2D4FCC66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72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491-DA5A-1346-8FD6-50DF2A094A7A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54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171-0717-BA43-9AEE-73C239D72D98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1F1B-A869-4342-9864-0580150E3825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27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9EC3-4F3F-A348-A08D-08BC729FC1AD}" type="datetime1">
              <a:rPr lang="en-US" smtClean="0"/>
              <a:t>7/22/13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4C5-0D5B-4444-9DAB-740E038C54B2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BD4-3AB0-CA44-B7F3-1FDC9C10066B}" type="datetime1">
              <a:rPr lang="en-US" smtClean="0"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Outreach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B31DEF4-90BF-3748-B997-B30A3A1E1DE8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076632D-DDE6-794F-B861-8CC9107E392B}" type="datetime1">
              <a:rPr lang="en-US" smtClean="0"/>
              <a:t>7/22/13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8D03-C5AE-C74E-9E58-36A94A486275}" type="datetime1">
              <a:rPr lang="en-US" smtClean="0"/>
              <a:t>7/22/13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C7CB-AC2D-C54B-AA42-44A054DCED67}" type="datetime1">
              <a:rPr lang="en-US" smtClean="0"/>
              <a:t>7/22/13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5994884-919D-3244-8AA3-A3DCD7EA8587}" type="datetime1">
              <a:rPr lang="en-US" smtClean="0"/>
              <a:t>7/22/13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12181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184400"/>
            <a:ext cx="7999413" cy="438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3" y="188259"/>
            <a:ext cx="2333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854D77-724D-5348-92E2-EB53666D9761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188259"/>
            <a:ext cx="322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33C607-800C-844C-9A37-89CD8CEC6C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  <p:sldLayoutId id="2147484687" r:id="rId12"/>
    <p:sldLayoutId id="2147484688" r:id="rId13"/>
    <p:sldLayoutId id="2147484689" r:id="rId14"/>
    <p:sldLayoutId id="2147484690" r:id="rId15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5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2606-A843-4A45-A804-29664DEFBC89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F3A-9A0D-C043-B138-A30E63BA8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8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kboultondesign.com/clients/a/atlas/prototypes/iteration7/discover-index.html%23" TargetMode="External"/><Relationship Id="rId3" Type="http://schemas.openxmlformats.org/officeDocument/2006/relationships/hyperlink" Target="http://www.markboultondesign.com/clients/a/atlas/prototypes/iteration7/higg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kboultondesign.com/clients/a/atlas/prototypes/iteration7/updates-index.html%2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ATLAS Public Pages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proposal for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2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Website User Survey</a:t>
            </a:r>
            <a:br>
              <a:rPr lang="en-US" dirty="0" smtClean="0"/>
            </a:br>
            <a:r>
              <a:rPr lang="en-US" sz="1100" dirty="0" smtClean="0">
                <a:latin typeface="ArialMT"/>
                <a:cs typeface="Arial"/>
              </a:rPr>
              <a:t>*</a:t>
            </a:r>
            <a:r>
              <a:rPr lang="en-US" sz="1100" dirty="0">
                <a:latin typeface="ArialMT"/>
                <a:cs typeface="Arial"/>
              </a:rPr>
              <a:t>Source: survey run on ATLAS from 25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March to the 11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April 2013.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Usage </a:t>
            </a:r>
            <a:endParaRPr lang="en-US" sz="1800" b="1" dirty="0" smtClean="0"/>
          </a:p>
          <a:p>
            <a:r>
              <a:rPr lang="en-US" sz="1200" dirty="0" smtClean="0"/>
              <a:t>59% said yes to the question ‘did you find what you were looking for on the ATLAS  website today?’</a:t>
            </a:r>
          </a:p>
          <a:p>
            <a:r>
              <a:rPr lang="en-US" sz="1200" dirty="0" smtClean="0"/>
              <a:t>There </a:t>
            </a:r>
            <a:r>
              <a:rPr lang="en-US" sz="1200" dirty="0"/>
              <a:t>were only a few comments to the question, ‘what task were you not able </a:t>
            </a:r>
            <a:r>
              <a:rPr lang="en-US" sz="1200" dirty="0" smtClean="0"/>
              <a:t>to complete </a:t>
            </a:r>
            <a:r>
              <a:rPr lang="en-US" sz="1200" dirty="0"/>
              <a:t>on the ATLAS website today?’ The main thing that came through was the </a:t>
            </a:r>
            <a:r>
              <a:rPr lang="en-US" sz="1200" b="1" dirty="0" smtClean="0"/>
              <a:t>need for </a:t>
            </a:r>
            <a:r>
              <a:rPr lang="en-US" sz="1200" b="1" dirty="0"/>
              <a:t>basic information about ATLAS and the experiment as people </a:t>
            </a:r>
            <a:r>
              <a:rPr lang="en-US" sz="1200" dirty="0"/>
              <a:t>don’t seem to be able </a:t>
            </a:r>
            <a:r>
              <a:rPr lang="en-US" sz="1200" dirty="0" smtClean="0"/>
              <a:t>to find </a:t>
            </a:r>
            <a:r>
              <a:rPr lang="en-US" sz="1200" dirty="0"/>
              <a:t>this on the current site.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top reasons for using the ATLAS website on the day they filled in the survey (</a:t>
            </a:r>
            <a:r>
              <a:rPr lang="en-US" sz="1200" dirty="0" smtClean="0"/>
              <a:t>users were </a:t>
            </a:r>
            <a:r>
              <a:rPr lang="en-US" sz="1200" dirty="0"/>
              <a:t>asked to select all that applied) were </a:t>
            </a:r>
            <a:r>
              <a:rPr lang="en-US" sz="1200" b="1" dirty="0"/>
              <a:t>to find out about the ATLAS experiment </a:t>
            </a:r>
            <a:r>
              <a:rPr lang="en-US" sz="1200" dirty="0"/>
              <a:t>(47%</a:t>
            </a:r>
            <a:r>
              <a:rPr lang="en-US" sz="1200" dirty="0" smtClean="0"/>
              <a:t>) and </a:t>
            </a:r>
            <a:r>
              <a:rPr lang="en-US" sz="1200" dirty="0"/>
              <a:t>to find out about the </a:t>
            </a:r>
            <a:r>
              <a:rPr lang="en-US" sz="1200" b="1" dirty="0"/>
              <a:t>Higgs Boson </a:t>
            </a:r>
            <a:r>
              <a:rPr lang="en-US" sz="1200" dirty="0"/>
              <a:t>(47%). Other popular reasons included, to find </a:t>
            </a:r>
            <a:r>
              <a:rPr lang="en-US" sz="1200" dirty="0" smtClean="0"/>
              <a:t>out more </a:t>
            </a:r>
            <a:r>
              <a:rPr lang="en-US" sz="1200" dirty="0"/>
              <a:t>about particle physics (40%), to find out about the LHC (33%), to find out about </a:t>
            </a:r>
            <a:r>
              <a:rPr lang="en-US" sz="1200" dirty="0" smtClean="0"/>
              <a:t>the recent </a:t>
            </a:r>
            <a:r>
              <a:rPr lang="en-US" sz="1200" dirty="0"/>
              <a:t>announcements (32%) and to find out about the data that’s recorded at </a:t>
            </a:r>
            <a:r>
              <a:rPr lang="en-US" sz="1200" dirty="0" smtClean="0"/>
              <a:t>ATLAS (</a:t>
            </a:r>
            <a:r>
              <a:rPr lang="en-US" sz="1200" dirty="0"/>
              <a:t>30%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26% use the website several times a week, 20% use it once a month, 35% use it less than once a month and 20% of the sample had never used the site before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When asked how they got to ATLAS website, </a:t>
            </a:r>
            <a:r>
              <a:rPr lang="en-US" sz="1200" b="1" dirty="0"/>
              <a:t>36% went directly to the site, 35% clicked on a link on a social media channel</a:t>
            </a:r>
            <a:r>
              <a:rPr lang="en-US" sz="1200" dirty="0"/>
              <a:t> </a:t>
            </a:r>
            <a:r>
              <a:rPr lang="en-US" sz="1200" dirty="0" err="1"/>
              <a:t>eg</a:t>
            </a:r>
            <a:r>
              <a:rPr lang="en-US" sz="1200" dirty="0"/>
              <a:t> Twitter or Facebook, 15% followed a link from a </a:t>
            </a:r>
            <a:r>
              <a:rPr lang="en-US" sz="1200" dirty="0" smtClean="0"/>
              <a:t>search engine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ATLAS Outreach Team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7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Website User </a:t>
            </a:r>
            <a:r>
              <a:rPr lang="en-US" dirty="0"/>
              <a:t>Survey</a:t>
            </a:r>
            <a:br>
              <a:rPr lang="en-US" dirty="0"/>
            </a:br>
            <a:r>
              <a:rPr lang="en-US" sz="1100" dirty="0">
                <a:latin typeface="ArialMT"/>
                <a:cs typeface="Arial"/>
              </a:rPr>
              <a:t>*Source: survey run on ATLAS from 25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March to the 11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April 2013. </a:t>
            </a:r>
            <a:r>
              <a:rPr lang="en-US" sz="1100" dirty="0">
                <a:latin typeface="Arial"/>
                <a:cs typeface="Arial"/>
              </a:rPr>
              <a:t/>
            </a:r>
            <a:br>
              <a:rPr lang="en-US" sz="1100" dirty="0">
                <a:latin typeface="Arial"/>
                <a:cs typeface="Arial"/>
              </a:rPr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Improving the ATLAS website</a:t>
            </a:r>
          </a:p>
          <a:p>
            <a:r>
              <a:rPr lang="en-US" dirty="0" smtClean="0"/>
              <a:t>When </a:t>
            </a:r>
            <a:r>
              <a:rPr lang="en-US" dirty="0"/>
              <a:t>asked what could be done to improve the ATLAS website, there were two </a:t>
            </a:r>
            <a:r>
              <a:rPr lang="en-US" dirty="0" smtClean="0"/>
              <a:t>main groups </a:t>
            </a:r>
            <a:r>
              <a:rPr lang="en-US" dirty="0"/>
              <a:t>of suggestions: </a:t>
            </a:r>
            <a:r>
              <a:rPr lang="en-US" b="1" dirty="0" smtClean="0"/>
              <a:t>content and appearance</a:t>
            </a:r>
            <a:r>
              <a:rPr lang="en-US" dirty="0" smtClean="0"/>
              <a:t>. </a:t>
            </a:r>
            <a:r>
              <a:rPr lang="en-US" dirty="0"/>
              <a:t>Several people complained about </a:t>
            </a:r>
            <a:r>
              <a:rPr lang="en-US" dirty="0" smtClean="0"/>
              <a:t>the appearance </a:t>
            </a:r>
            <a:r>
              <a:rPr lang="en-US" dirty="0"/>
              <a:t>and layout of the site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/>
              <a:t>“The site may have a lot of information available but the interface is terrible and lacks </a:t>
            </a:r>
            <a:r>
              <a:rPr lang="en-US" i="1" dirty="0" smtClean="0"/>
              <a:t>a clear </a:t>
            </a:r>
            <a:r>
              <a:rPr lang="en-US" i="1" dirty="0"/>
              <a:t>design.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r>
              <a:rPr lang="en-US" i="1" dirty="0" smtClean="0"/>
              <a:t>“It </a:t>
            </a:r>
            <a:r>
              <a:rPr lang="en-US" i="1" dirty="0"/>
              <a:t>took me 30 seconds to find the latest Atlas publications. That's 29 too many</a:t>
            </a:r>
            <a:r>
              <a:rPr lang="en-US" i="1" dirty="0" smtClean="0"/>
              <a:t>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4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ATLAS Discovery Audience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F</a:t>
            </a:r>
            <a:r>
              <a:rPr lang="en-US" dirty="0" smtClean="0"/>
              <a:t>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Content </a:t>
            </a:r>
            <a:r>
              <a:rPr lang="en-US" b="1" dirty="0" smtClean="0"/>
              <a:t>engagement: </a:t>
            </a:r>
          </a:p>
          <a:p>
            <a:r>
              <a:rPr lang="en-US" dirty="0" smtClean="0"/>
              <a:t>High </a:t>
            </a:r>
            <a:r>
              <a:rPr lang="en-US" dirty="0"/>
              <a:t>content bounce rates, together with data from the survey suggest users </a:t>
            </a:r>
            <a:r>
              <a:rPr lang="en-US" dirty="0" smtClean="0"/>
              <a:t>are having </a:t>
            </a:r>
            <a:r>
              <a:rPr lang="en-US" dirty="0"/>
              <a:t>trouble finding ‘general information about ATLAS’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News </a:t>
            </a:r>
            <a:r>
              <a:rPr lang="en-US" dirty="0"/>
              <a:t>and updates is important. As is the speed at which it can be found, searched</a:t>
            </a:r>
            <a:r>
              <a:rPr lang="en-US" dirty="0" smtClean="0"/>
              <a:t>, browsed </a:t>
            </a:r>
            <a:r>
              <a:rPr lang="en-US" dirty="0"/>
              <a:t>and read.</a:t>
            </a:r>
          </a:p>
          <a:p>
            <a:r>
              <a:rPr lang="en-US" dirty="0"/>
              <a:t>Content-level is important for two perceptions of user type: </a:t>
            </a:r>
            <a:r>
              <a:rPr lang="en-US" dirty="0" smtClean="0"/>
              <a:t>expert(attentive scientific public) </a:t>
            </a:r>
            <a:r>
              <a:rPr lang="en-US" dirty="0"/>
              <a:t>and </a:t>
            </a:r>
            <a:r>
              <a:rPr lang="en-US" dirty="0" smtClean="0"/>
              <a:t>novice. Content </a:t>
            </a:r>
            <a:r>
              <a:rPr lang="en-US" dirty="0"/>
              <a:t>should be written with these two types of audience in mind.</a:t>
            </a:r>
          </a:p>
          <a:p>
            <a:r>
              <a:rPr lang="en-US" dirty="0"/>
              <a:t>Despite repeated stakeholder discussions indicating the collaboration regularly </a:t>
            </a:r>
            <a:r>
              <a:rPr lang="en-US" dirty="0" smtClean="0"/>
              <a:t>use content </a:t>
            </a:r>
            <a:r>
              <a:rPr lang="en-US" dirty="0"/>
              <a:t>and resources from the site, this is not shown in click-through data </a:t>
            </a:r>
            <a:r>
              <a:rPr lang="en-US" dirty="0" smtClean="0"/>
              <a:t>on ‘resource</a:t>
            </a:r>
            <a:r>
              <a:rPr lang="en-US" dirty="0"/>
              <a:t>’ navigation (such as ‘Multimedia’)</a:t>
            </a:r>
            <a:r>
              <a:rPr lang="en-US" dirty="0" smtClean="0"/>
              <a:t>. The conclusion here is that </a:t>
            </a:r>
            <a:r>
              <a:rPr lang="en-US" i="1" dirty="0"/>
              <a:t>photographs or images </a:t>
            </a:r>
            <a:r>
              <a:rPr lang="en-US" i="1" dirty="0" smtClean="0"/>
              <a:t>are found through </a:t>
            </a:r>
            <a:r>
              <a:rPr lang="en-US" i="1" dirty="0"/>
              <a:t>contextual content: </a:t>
            </a:r>
            <a:r>
              <a:rPr lang="en-US" i="1" dirty="0" err="1"/>
              <a:t>eg</a:t>
            </a:r>
            <a:r>
              <a:rPr lang="en-US" i="1" dirty="0"/>
              <a:t> Higgs plots embedded within a </a:t>
            </a:r>
            <a:r>
              <a:rPr lang="en-US" i="1" dirty="0" smtClean="0"/>
              <a:t>news</a:t>
            </a:r>
            <a:endParaRPr lang="en-US" dirty="0"/>
          </a:p>
          <a:p>
            <a:r>
              <a:rPr lang="en-US" dirty="0"/>
              <a:t>Social traffic is considerably higher from Facebook compared to other platforms.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8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ATLAS Discovery Audience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RECOMMENDATIONS for content engagement: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new site needs to serve three distinct content needs:</a:t>
            </a:r>
          </a:p>
          <a:p>
            <a:pPr lvl="1"/>
            <a:r>
              <a:rPr lang="en-US" dirty="0"/>
              <a:t>1. Information as to what ATLAS is and does</a:t>
            </a:r>
          </a:p>
          <a:p>
            <a:pPr lvl="1"/>
            <a:r>
              <a:rPr lang="en-US" dirty="0"/>
              <a:t>2. News and updates</a:t>
            </a:r>
          </a:p>
          <a:p>
            <a:pPr lvl="1"/>
            <a:r>
              <a:rPr lang="en-US" dirty="0"/>
              <a:t>3. Rich content (video, images, animations)</a:t>
            </a:r>
          </a:p>
          <a:p>
            <a:pPr marL="0" indent="0">
              <a:buNone/>
            </a:pPr>
            <a:r>
              <a:rPr lang="en-US" dirty="0"/>
              <a:t>We recommend additional activity on targeted social platforms (Twitter and Google+ notably) to </a:t>
            </a:r>
            <a:r>
              <a:rPr lang="en-US" dirty="0" smtClean="0"/>
              <a:t>increase traffic </a:t>
            </a:r>
            <a:r>
              <a:rPr lang="en-US" dirty="0"/>
              <a:t>to the ATLAS website.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ATLAS Discovery Audience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Website performance</a:t>
            </a:r>
          </a:p>
          <a:p>
            <a:r>
              <a:rPr lang="en-US" dirty="0"/>
              <a:t>Interestingly, the survey respondents rate the website highly in terms of </a:t>
            </a:r>
            <a:r>
              <a:rPr lang="en-US" dirty="0" smtClean="0"/>
              <a:t>content. However, both </a:t>
            </a:r>
            <a:r>
              <a:rPr lang="en-US" dirty="0"/>
              <a:t>stakeholders and </a:t>
            </a:r>
            <a:r>
              <a:rPr lang="en-US" dirty="0" smtClean="0"/>
              <a:t>users identified </a:t>
            </a:r>
            <a:r>
              <a:rPr lang="en-US" dirty="0"/>
              <a:t>the site feels dated and ‘somewhat chaotic’ in appearance and structure.</a:t>
            </a:r>
          </a:p>
          <a:p>
            <a:r>
              <a:rPr lang="en-US" dirty="0"/>
              <a:t>The top navigation bar is under-performing for over 50% of the links in it. Over </a:t>
            </a:r>
            <a:r>
              <a:rPr lang="en-US" dirty="0" smtClean="0"/>
              <a:t>the six </a:t>
            </a:r>
            <a:r>
              <a:rPr lang="en-US" dirty="0"/>
              <a:t>month period of traffic </a:t>
            </a:r>
            <a:r>
              <a:rPr lang="en-US" dirty="0" err="1"/>
              <a:t>analysed</a:t>
            </a:r>
            <a:r>
              <a:rPr lang="en-US" dirty="0"/>
              <a:t>, several navigation items received under 0.1% </a:t>
            </a:r>
            <a:r>
              <a:rPr lang="en-US" dirty="0" smtClean="0"/>
              <a:t>of clicks</a:t>
            </a:r>
            <a:r>
              <a:rPr lang="en-US" dirty="0"/>
              <a:t>.</a:t>
            </a:r>
          </a:p>
          <a:p>
            <a:r>
              <a:rPr lang="en-US" dirty="0"/>
              <a:t>Mobile usage of the website is currently low, but steadily growing.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0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ATLAS Discovery Audience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RECOMMENDATIONS for </a:t>
            </a:r>
            <a:r>
              <a:rPr lang="en-US" b="1" dirty="0" smtClean="0"/>
              <a:t>Website Performance:</a:t>
            </a:r>
          </a:p>
          <a:p>
            <a:r>
              <a:rPr lang="en-US" b="1" dirty="0"/>
              <a:t>RECOMMENDATIONS: </a:t>
            </a:r>
            <a:endParaRPr lang="en-US" b="1" dirty="0" smtClean="0"/>
          </a:p>
          <a:p>
            <a:r>
              <a:rPr lang="en-US" dirty="0" smtClean="0"/>
              <a:t>Redesign </a:t>
            </a:r>
            <a:r>
              <a:rPr lang="en-US" dirty="0"/>
              <a:t>the top level navigation to reflect a more user-centric, and less </a:t>
            </a:r>
            <a:r>
              <a:rPr lang="en-US" dirty="0" smtClean="0"/>
              <a:t>content type</a:t>
            </a:r>
            <a:r>
              <a:rPr lang="en-US" dirty="0"/>
              <a:t>-centric, model. </a:t>
            </a:r>
            <a:endParaRPr lang="en-US" dirty="0" smtClean="0"/>
          </a:p>
          <a:p>
            <a:r>
              <a:rPr lang="en-US" dirty="0" smtClean="0"/>
              <a:t>Prioritizing </a:t>
            </a:r>
            <a:r>
              <a:rPr lang="en-US" dirty="0"/>
              <a:t>searching for information, news, and topical themes (such as the search </a:t>
            </a:r>
            <a:r>
              <a:rPr lang="en-US" dirty="0" smtClean="0"/>
              <a:t>for the </a:t>
            </a:r>
            <a:r>
              <a:rPr lang="en-US" dirty="0"/>
              <a:t>Higgs Boson).</a:t>
            </a:r>
          </a:p>
          <a:p>
            <a:r>
              <a:rPr lang="en-US" dirty="0"/>
              <a:t>The design of the site needs to be refreshed to more accurately represent the collaboration’s work. </a:t>
            </a:r>
            <a:endParaRPr lang="en-US" dirty="0" smtClean="0"/>
          </a:p>
          <a:p>
            <a:r>
              <a:rPr lang="en-US" dirty="0" smtClean="0"/>
              <a:t>At this stage</a:t>
            </a:r>
            <a:r>
              <a:rPr lang="en-US" dirty="0"/>
              <a:t>, mobile usage of the site is low thus negating the need for a ‘mobile-only’ website. We recommend </a:t>
            </a:r>
            <a:r>
              <a:rPr lang="en-US" dirty="0" smtClean="0"/>
              <a:t>– for </a:t>
            </a:r>
            <a:r>
              <a:rPr lang="en-US" dirty="0"/>
              <a:t>sustainability purposes – to design the website so it responds to different screen resolutions, so that </a:t>
            </a:r>
            <a:r>
              <a:rPr lang="en-US" dirty="0" smtClean="0"/>
              <a:t>as consumption </a:t>
            </a:r>
            <a:r>
              <a:rPr lang="en-US" dirty="0"/>
              <a:t>of the site’s content changes, the layout will be able to adapt.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ATLAS Discovery Audience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Conclusion of Surveys! </a:t>
            </a:r>
            <a:endParaRPr lang="en-US" b="1" dirty="0"/>
          </a:p>
          <a:p>
            <a:r>
              <a:rPr lang="en-US" dirty="0"/>
              <a:t>The research conducted to date supports the desire to redesign and restructure </a:t>
            </a:r>
            <a:r>
              <a:rPr lang="en-US" dirty="0" smtClean="0"/>
              <a:t>the existing </a:t>
            </a:r>
            <a:r>
              <a:rPr lang="en-US" dirty="0"/>
              <a:t>ATLAS website. </a:t>
            </a:r>
            <a:endParaRPr lang="en-US" dirty="0" smtClean="0"/>
          </a:p>
          <a:p>
            <a:r>
              <a:rPr lang="en-US" dirty="0" smtClean="0"/>
              <a:t>Users </a:t>
            </a:r>
            <a:r>
              <a:rPr lang="en-US" dirty="0"/>
              <a:t>are coming to the </a:t>
            </a:r>
            <a:r>
              <a:rPr lang="en-US" dirty="0" smtClean="0"/>
              <a:t>website looking </a:t>
            </a:r>
            <a:r>
              <a:rPr lang="en-US" dirty="0"/>
              <a:t>for general information, or specific news/updates: for example, the Higgs.</a:t>
            </a:r>
          </a:p>
          <a:p>
            <a:r>
              <a:rPr lang="en-US" dirty="0"/>
              <a:t>Students needs are closely aligned with the needs of the general public.</a:t>
            </a:r>
          </a:p>
          <a:p>
            <a:r>
              <a:rPr lang="en-US" dirty="0"/>
              <a:t>The ATLAS website is used a lot by the collaboration – mostly for resource </a:t>
            </a:r>
            <a:r>
              <a:rPr lang="en-US" dirty="0" smtClean="0"/>
              <a:t>gathering for </a:t>
            </a:r>
            <a:r>
              <a:rPr lang="en-US" dirty="0"/>
              <a:t>presentations, or as an educational aid. This is a large and important </a:t>
            </a:r>
            <a:r>
              <a:rPr lang="en-US" dirty="0" smtClean="0"/>
              <a:t>audience for </a:t>
            </a:r>
            <a:r>
              <a:rPr lang="en-US" dirty="0"/>
              <a:t>the website, and pending improved internal web services, the </a:t>
            </a:r>
            <a:r>
              <a:rPr lang="en-US" dirty="0" smtClean="0"/>
              <a:t>collaboration should </a:t>
            </a:r>
            <a:r>
              <a:rPr lang="en-US" dirty="0"/>
              <a:t>continue to be considered a core audience.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3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ATLAS.ch</a:t>
            </a:r>
            <a:r>
              <a:rPr lang="en-US" dirty="0" smtClean="0"/>
              <a:t> - Prototype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Top Navigation: 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Updates</a:t>
            </a:r>
          </a:p>
          <a:p>
            <a:r>
              <a:rPr lang="en-US" dirty="0" smtClean="0"/>
              <a:t>Home Page: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ivided into: What is ATLAS, ATLAS collaboration, ATLAS detector</a:t>
            </a:r>
          </a:p>
          <a:p>
            <a:pPr lvl="1"/>
            <a:r>
              <a:rPr lang="en-US" dirty="0" smtClean="0"/>
              <a:t>Great emphasis on news and updates</a:t>
            </a:r>
          </a:p>
          <a:p>
            <a:pPr lvl="1"/>
            <a:r>
              <a:rPr lang="en-US" dirty="0" smtClean="0"/>
              <a:t>Location to highlight new items related to Outreach </a:t>
            </a:r>
          </a:p>
          <a:p>
            <a:r>
              <a:rPr lang="en-US" dirty="0" smtClean="0"/>
              <a:t>Footer: Clear and well structured footer that maps the structure of the website 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More from ATLAS</a:t>
            </a:r>
          </a:p>
          <a:p>
            <a:pPr lvl="1"/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Press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ATLAS.ch</a:t>
            </a:r>
            <a:r>
              <a:rPr lang="en-US" dirty="0"/>
              <a:t> - Prototype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DISCOVER</a:t>
            </a:r>
          </a:p>
          <a:p>
            <a:pPr marL="285750" indent="-285750"/>
            <a:r>
              <a:rPr lang="en-US" b="1" dirty="0" smtClean="0"/>
              <a:t>ATLAS, LHC, particle physics and the Higgs</a:t>
            </a:r>
            <a:endParaRPr lang="en-US" b="1" dirty="0"/>
          </a:p>
          <a:p>
            <a:pPr lvl="1"/>
            <a:r>
              <a:rPr lang="en-US" dirty="0">
                <a:hlinkClick r:id="rId2"/>
              </a:rPr>
              <a:t>What is ATLAS?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What does ATLAS do?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The LHC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Why do we do this?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The Higgs boson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Other mysteries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The Collaboration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Webcams</a:t>
            </a:r>
            <a:endParaRPr lang="en-US" dirty="0"/>
          </a:p>
          <a:p>
            <a:pPr marL="349250"/>
            <a:r>
              <a:rPr lang="en-US" dirty="0" smtClean="0"/>
              <a:t>Each of the above topics has its own landing page</a:t>
            </a:r>
          </a:p>
          <a:p>
            <a:pPr marL="349250"/>
            <a:r>
              <a:rPr lang="en-US" dirty="0" smtClean="0"/>
              <a:t>Added Profile to highlight the “people” side of the 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4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ATLAS.ch</a:t>
            </a:r>
            <a:r>
              <a:rPr lang="en-US" dirty="0"/>
              <a:t> - Prototype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RESOURCES</a:t>
            </a:r>
          </a:p>
          <a:p>
            <a:r>
              <a:rPr lang="en-US" dirty="0" smtClean="0"/>
              <a:t>Teachers, Students</a:t>
            </a:r>
          </a:p>
          <a:p>
            <a:pPr lvl="1"/>
            <a:r>
              <a:rPr lang="en-US" dirty="0" smtClean="0"/>
              <a:t>For Students (high school and younger) </a:t>
            </a:r>
          </a:p>
          <a:p>
            <a:pPr lvl="1"/>
            <a:r>
              <a:rPr lang="en-US" dirty="0" smtClean="0"/>
              <a:t>For Teachers</a:t>
            </a:r>
          </a:p>
          <a:p>
            <a:pPr lvl="1"/>
            <a:r>
              <a:rPr lang="en-US" dirty="0" smtClean="0"/>
              <a:t>For ATLAS Members</a:t>
            </a:r>
          </a:p>
          <a:p>
            <a:pPr marL="349250"/>
            <a:r>
              <a:rPr lang="en-US" dirty="0"/>
              <a:t>Videos  and Images </a:t>
            </a:r>
            <a:endParaRPr lang="en-US" dirty="0" smtClean="0"/>
          </a:p>
          <a:p>
            <a:pPr marL="692150" lvl="1"/>
            <a:r>
              <a:rPr lang="en-US" dirty="0" smtClean="0"/>
              <a:t>Linked directly to CDS ATLAS collection </a:t>
            </a:r>
          </a:p>
          <a:p>
            <a:pPr marL="692150" lvl="1"/>
            <a:r>
              <a:rPr lang="en-US" dirty="0" smtClean="0"/>
              <a:t>Best of ATLAS, Photos, Videos, Posters, Brochures </a:t>
            </a:r>
          </a:p>
          <a:p>
            <a:pPr marL="355600"/>
            <a:r>
              <a:rPr lang="en-US" dirty="0" smtClean="0"/>
              <a:t>We also created a space to highlight the new items on resources as well for new Outreach materials </a:t>
            </a:r>
            <a:endParaRPr lang="en-US" dirty="0"/>
          </a:p>
          <a:p>
            <a:pPr marL="63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 descr="atlas.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680071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83A4-1259-CC4B-9012-D152461D662D}" type="datetime1">
              <a:rPr lang="en-US" smtClean="0"/>
              <a:t>7/22/13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8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ATLAS.ch</a:t>
            </a:r>
            <a:r>
              <a:rPr lang="en-US" dirty="0"/>
              <a:t> - Prototype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UPDATES</a:t>
            </a:r>
          </a:p>
          <a:p>
            <a:r>
              <a:rPr lang="en-US" dirty="0" smtClean="0"/>
              <a:t>News and Blogs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updates</a:t>
            </a:r>
          </a:p>
          <a:p>
            <a:pPr lvl="1"/>
            <a:r>
              <a:rPr lang="en-US" dirty="0">
                <a:hlinkClick r:id="rId2"/>
              </a:rPr>
              <a:t>ATLAS News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ATLAS Blog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Quantum Diaries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Press statements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Latest results</a:t>
            </a:r>
            <a:endParaRPr lang="en-US" dirty="0"/>
          </a:p>
          <a:p>
            <a:r>
              <a:rPr lang="en-US" dirty="0" smtClean="0"/>
              <a:t>In this section we created an area to highlight “ATLAS in the News”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2813"/>
            <a:ext cx="8913813" cy="914400"/>
          </a:xfrm>
        </p:spPr>
        <p:txBody>
          <a:bodyPr/>
          <a:lstStyle/>
          <a:p>
            <a:r>
              <a:rPr lang="en-US" dirty="0" smtClean="0"/>
              <a:t>DESIGN PROPOSAL</a:t>
            </a:r>
            <a:endParaRPr lang="en-US" dirty="0"/>
          </a:p>
        </p:txBody>
      </p:sp>
      <p:pic>
        <p:nvPicPr>
          <p:cNvPr id="7" name="Content Placeholder 6" descr="homepage-concept-final-2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62" t="-1" r="-20641" b="68515"/>
          <a:stretch/>
        </p:blipFill>
        <p:spPr>
          <a:xfrm>
            <a:off x="0" y="0"/>
            <a:ext cx="9144000" cy="6569075"/>
          </a:xfrm>
        </p:spPr>
      </p:pic>
    </p:spTree>
    <p:extLst>
      <p:ext uri="{BB962C8B-B14F-4D97-AF65-F5344CB8AC3E}">
        <p14:creationId xmlns:p14="http://schemas.microsoft.com/office/powerpoint/2010/main" val="24545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A446-2618-7042-90FB-4E157A1A60E6}" type="datetime1">
              <a:rPr lang="en-US" smtClean="0"/>
              <a:t>7/22/13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homepage-concept-final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9" y="-5192523"/>
            <a:ext cx="5942520" cy="186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A446-2618-7042-90FB-4E157A1A60E6}" type="datetime1">
              <a:rPr lang="en-US" smtClean="0"/>
              <a:t>7/22/13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F3A-9A0D-C043-B138-A30E63BA8691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homepage-concept-final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27" y="-11976642"/>
            <a:ext cx="5942520" cy="186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Development </a:t>
            </a:r>
            <a:r>
              <a:rPr lang="en-GB" dirty="0"/>
              <a:t>Plan </a:t>
            </a:r>
          </a:p>
          <a:p>
            <a:pPr lvl="1"/>
            <a:r>
              <a:rPr lang="en-GB" dirty="0" smtClean="0"/>
              <a:t>Discovery phase - </a:t>
            </a:r>
            <a:r>
              <a:rPr lang="en-GB" dirty="0"/>
              <a:t>01</a:t>
            </a:r>
          </a:p>
          <a:p>
            <a:pPr lvl="2"/>
            <a:r>
              <a:rPr lang="en-US" dirty="0" smtClean="0"/>
              <a:t>Kick</a:t>
            </a:r>
            <a:r>
              <a:rPr lang="en-US" dirty="0"/>
              <a:t>-off meeting and discussion of the background of the project in detail</a:t>
            </a:r>
          </a:p>
          <a:p>
            <a:pPr lvl="2"/>
            <a:r>
              <a:rPr lang="en-US" dirty="0"/>
              <a:t>5 days of stakeholder research</a:t>
            </a:r>
          </a:p>
          <a:p>
            <a:pPr lvl="2"/>
            <a:r>
              <a:rPr lang="en-US" dirty="0"/>
              <a:t>Audience research</a:t>
            </a:r>
          </a:p>
          <a:p>
            <a:pPr lvl="2"/>
            <a:r>
              <a:rPr lang="en-US" dirty="0"/>
              <a:t>Strategy workshops to define the scope of the work</a:t>
            </a:r>
          </a:p>
          <a:p>
            <a:pPr lvl="2"/>
            <a:r>
              <a:rPr lang="en-US" dirty="0"/>
              <a:t>Architecture diagrams</a:t>
            </a:r>
          </a:p>
          <a:p>
            <a:pPr lvl="2"/>
            <a:r>
              <a:rPr lang="en-US" dirty="0"/>
              <a:t>Process </a:t>
            </a:r>
            <a:r>
              <a:rPr lang="en-US" dirty="0" smtClean="0"/>
              <a:t>Flows</a:t>
            </a:r>
          </a:p>
          <a:p>
            <a:pPr lvl="2"/>
            <a:r>
              <a:rPr lang="en-US" dirty="0" smtClean="0"/>
              <a:t>UI </a:t>
            </a:r>
            <a:r>
              <a:rPr lang="en-US" dirty="0"/>
              <a:t>sketches and Visual Design Concept</a:t>
            </a:r>
            <a:endParaRPr lang="en-GB" dirty="0"/>
          </a:p>
          <a:p>
            <a:pPr lvl="1"/>
            <a:r>
              <a:rPr lang="en-GB" dirty="0" smtClean="0"/>
              <a:t>Development Phase - 02 </a:t>
            </a:r>
            <a:endParaRPr lang="en-GB" dirty="0"/>
          </a:p>
          <a:p>
            <a:pPr lvl="2"/>
            <a:r>
              <a:rPr lang="en-GB" dirty="0" smtClean="0"/>
              <a:t>Experience </a:t>
            </a:r>
            <a:r>
              <a:rPr lang="en-GB" dirty="0"/>
              <a:t>strategy and informational </a:t>
            </a:r>
            <a:r>
              <a:rPr lang="en-GB" dirty="0" smtClean="0"/>
              <a:t>architecture 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esign research</a:t>
            </a:r>
          </a:p>
          <a:p>
            <a:pPr lvl="2"/>
            <a:r>
              <a:rPr lang="en-GB" dirty="0" smtClean="0"/>
              <a:t>Website prototyping</a:t>
            </a:r>
          </a:p>
          <a:p>
            <a:pPr lvl="2"/>
            <a:r>
              <a:rPr lang="en-GB" dirty="0" smtClean="0"/>
              <a:t>Interaction Design </a:t>
            </a:r>
          </a:p>
          <a:p>
            <a:pPr lvl="2"/>
            <a:r>
              <a:rPr lang="en-GB" smtClean="0"/>
              <a:t>Building </a:t>
            </a:r>
            <a:r>
              <a:rPr lang="en-GB" dirty="0" smtClean="0"/>
              <a:t>Drupal theming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5FBB-0F94-A041-83EE-F6508E9C0EE5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Costs </a:t>
            </a:r>
            <a:r>
              <a:rPr lang="en-GB" dirty="0" smtClean="0"/>
              <a:t>and timeline</a:t>
            </a:r>
          </a:p>
          <a:p>
            <a:pPr lvl="1"/>
            <a:r>
              <a:rPr lang="en-GB" dirty="0" smtClean="0"/>
              <a:t>Discovery phase </a:t>
            </a:r>
            <a:r>
              <a:rPr lang="en-GB" dirty="0" smtClean="0"/>
              <a:t>(March/July): </a:t>
            </a:r>
            <a:r>
              <a:rPr lang="en-GB" dirty="0" smtClean="0"/>
              <a:t>CHF 40K</a:t>
            </a:r>
          </a:p>
          <a:p>
            <a:pPr lvl="1"/>
            <a:r>
              <a:rPr lang="en-GB" dirty="0" smtClean="0"/>
              <a:t>Development phase </a:t>
            </a:r>
            <a:r>
              <a:rPr lang="en-GB" dirty="0" smtClean="0"/>
              <a:t>(August/December)</a:t>
            </a:r>
            <a:r>
              <a:rPr lang="en-GB" dirty="0" smtClean="0"/>
              <a:t>: CHF 50K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Conservatively, we expect this new framework for the website to live for at least the next 6 years; meaning 15k/year as total investment 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Objective of this meeting: Can </a:t>
            </a:r>
            <a:r>
              <a:rPr lang="en-GB" b="1" dirty="0"/>
              <a:t>we move on with Phase 02?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5C3E-63F0-D247-956C-166409AFCDA8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etails on various aspects of the decisions and the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54E2-633E-774F-9652-AA96670CAF9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8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Outreach Coordinator Mandate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49DC-05AE-D148-9B77-3091EDEE9F21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27</a:t>
            </a:fld>
            <a:endParaRPr lang="en-GB"/>
          </a:p>
        </p:txBody>
      </p:sp>
      <p:pic>
        <p:nvPicPr>
          <p:cNvPr id="12" name="Content Placeholder 11" descr="Mandat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3554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914402" y="3891280"/>
            <a:ext cx="3220156" cy="3149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7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CERN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ENTICE Working Group</a:t>
            </a:r>
          </a:p>
          <a:p>
            <a:pPr lvl="1"/>
            <a:r>
              <a:rPr lang="en-GB" dirty="0" smtClean="0"/>
              <a:t>Chaired by Dave Foster</a:t>
            </a:r>
          </a:p>
          <a:p>
            <a:pPr lvl="1"/>
            <a:r>
              <a:rPr lang="en-GB" dirty="0" smtClean="0"/>
              <a:t>Input, Requirements from Experiments, Departments, Groups</a:t>
            </a:r>
          </a:p>
          <a:p>
            <a:pPr lvl="1"/>
            <a:r>
              <a:rPr lang="en-GB" dirty="0" smtClean="0"/>
              <a:t>Made Decision to Install Drupal Open Source CMS</a:t>
            </a:r>
          </a:p>
          <a:p>
            <a:r>
              <a:rPr lang="en-GB" dirty="0" smtClean="0"/>
              <a:t>Porting of CERN Web Pages</a:t>
            </a:r>
          </a:p>
          <a:p>
            <a:pPr lvl="1"/>
            <a:r>
              <a:rPr lang="en-GB" dirty="0" smtClean="0"/>
              <a:t>Redo Public Pages</a:t>
            </a:r>
          </a:p>
          <a:p>
            <a:pPr lvl="1"/>
            <a:r>
              <a:rPr lang="en-GB" dirty="0" smtClean="0"/>
              <a:t>Provide Templates for Internal Sites</a:t>
            </a:r>
          </a:p>
          <a:p>
            <a:pPr lvl="1"/>
            <a:r>
              <a:rPr lang="en-GB" dirty="0" smtClean="0"/>
              <a:t>Train Developers for Divisions, Groups</a:t>
            </a:r>
          </a:p>
          <a:p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Hired Professional Firm of Marc </a:t>
            </a:r>
            <a:r>
              <a:rPr lang="en-GB" dirty="0" err="1" smtClean="0"/>
              <a:t>Boulton</a:t>
            </a:r>
            <a:endParaRPr lang="en-GB" dirty="0" smtClean="0"/>
          </a:p>
          <a:p>
            <a:pPr lvl="2"/>
            <a:r>
              <a:rPr lang="en-GB" dirty="0" smtClean="0"/>
              <a:t>Designer of Drupal Web Site (and many others)</a:t>
            </a:r>
          </a:p>
          <a:p>
            <a:pPr lvl="1"/>
            <a:r>
              <a:rPr lang="en-GB" dirty="0" smtClean="0"/>
              <a:t>Close Interactions with CERN Stakeholders</a:t>
            </a:r>
          </a:p>
          <a:p>
            <a:pPr lvl="2"/>
            <a:r>
              <a:rPr lang="en-GB" dirty="0" smtClean="0"/>
              <a:t>Workshops, Meetings, Development Blog</a:t>
            </a:r>
          </a:p>
          <a:p>
            <a:pPr lvl="2"/>
            <a:r>
              <a:rPr lang="en-GB" dirty="0" smtClean="0"/>
              <a:t>Identification, Interviews with Target Audience</a:t>
            </a:r>
          </a:p>
          <a:p>
            <a:pPr lvl="1"/>
            <a:r>
              <a:rPr lang="en-GB" dirty="0" smtClean="0"/>
              <a:t>Infrastructure Maintenance by IT-OIS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7AE1-BE73-D54A-AA4D-31A298D681C2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0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Support (Tim Bell)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Hardware</a:t>
            </a:r>
          </a:p>
          <a:p>
            <a:pPr lvl="1"/>
            <a:r>
              <a:rPr lang="en-GB" dirty="0"/>
              <a:t>CERN IT budget covers the cost of the hardware and maintenance of those systems assuming reasonable </a:t>
            </a:r>
            <a:r>
              <a:rPr lang="en-GB" dirty="0" smtClean="0"/>
              <a:t>use</a:t>
            </a:r>
          </a:p>
          <a:p>
            <a:r>
              <a:rPr lang="en-GB" dirty="0" smtClean="0"/>
              <a:t>Drupal Maintenance</a:t>
            </a:r>
          </a:p>
          <a:p>
            <a:pPr lvl="1"/>
            <a:r>
              <a:rPr lang="en-GB" dirty="0"/>
              <a:t>Drupal and MySQL are open source so there is no pure software costs but there are the administration costs which are currently covered by the IT staff </a:t>
            </a:r>
            <a:r>
              <a:rPr lang="en-GB" dirty="0" smtClean="0"/>
              <a:t>plan</a:t>
            </a:r>
          </a:p>
          <a:p>
            <a:r>
              <a:rPr lang="en-GB" dirty="0" smtClean="0"/>
              <a:t>New Modules</a:t>
            </a:r>
          </a:p>
          <a:p>
            <a:pPr lvl="1"/>
            <a:r>
              <a:rPr lang="en-GB" dirty="0"/>
              <a:t>Installation of new modules can be performed onto each site by the site manager themselves. There is no need for IT support to perform these </a:t>
            </a:r>
            <a:r>
              <a:rPr lang="en-GB" dirty="0" smtClean="0"/>
              <a:t>operations</a:t>
            </a:r>
          </a:p>
          <a:p>
            <a:pPr lvl="1"/>
            <a:r>
              <a:rPr lang="en-GB" dirty="0"/>
              <a:t>Modules which are frequently used are reviewed with the ENTICE user community and may be ‘promoted’ to centrally managed modules which IT will ensure are kept up to date.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E48-E1AE-E64D-9F9C-06E7B5EEC7DA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5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Current </a:t>
            </a:r>
            <a:r>
              <a:rPr lang="en-US" dirty="0" smtClean="0"/>
              <a:t>Site </a:t>
            </a:r>
          </a:p>
          <a:p>
            <a:r>
              <a:rPr lang="en-US" dirty="0" smtClean="0"/>
              <a:t>Proposed Solution </a:t>
            </a:r>
          </a:p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Website Traffic </a:t>
            </a:r>
            <a:r>
              <a:rPr lang="en-US" dirty="0" err="1" smtClean="0"/>
              <a:t>Analyzis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Website Users </a:t>
            </a:r>
          </a:p>
          <a:p>
            <a:r>
              <a:rPr lang="en-US" dirty="0" smtClean="0"/>
              <a:t>Prototype Presentation </a:t>
            </a:r>
          </a:p>
          <a:p>
            <a:r>
              <a:rPr lang="en-US" dirty="0" smtClean="0"/>
              <a:t>First Design Exploration </a:t>
            </a:r>
          </a:p>
          <a:p>
            <a:r>
              <a:rPr lang="en-US" dirty="0" smtClean="0"/>
              <a:t>Development plan for Phase 02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A23F-9673-914F-A316-9DD9D1C3997B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9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Support (Tim Bell)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</a:t>
            </a:r>
          </a:p>
          <a:p>
            <a:pPr lvl="1"/>
            <a:r>
              <a:rPr lang="en-GB" dirty="0"/>
              <a:t>Support for problems is handled through the helpdesk portal (Drupal Infrastructure). These tickets fall within the standard support levels for IT services (i.e. working hours only</a:t>
            </a:r>
            <a:r>
              <a:rPr lang="en-GB" dirty="0" smtClean="0"/>
              <a:t>).</a:t>
            </a:r>
          </a:p>
          <a:p>
            <a:pPr lvl="1"/>
            <a:r>
              <a:rPr lang="en-GB" dirty="0"/>
              <a:t>IT provides support for the infrastructure only (i.e. web servers, database, machines, network, authentication with e-groups, backup, site creation/cloning/</a:t>
            </a:r>
            <a:r>
              <a:rPr lang="en-GB" dirty="0" err="1"/>
              <a:t>etc</a:t>
            </a:r>
            <a:r>
              <a:rPr lang="en-GB" dirty="0"/>
              <a:t>). The content creation and module usage is not covered within the scope of the Drupal Infrastructure </a:t>
            </a:r>
            <a:r>
              <a:rPr lang="en-GB" dirty="0" smtClean="0"/>
              <a:t>service.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FE96-CD23-424E-AC0F-6C9171AC3565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76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CMS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CMS Experiment did</a:t>
            </a:r>
          </a:p>
          <a:p>
            <a:pPr lvl="1"/>
            <a:r>
              <a:rPr lang="en-GB" dirty="0" smtClean="0"/>
              <a:t>Ported Internal and Public Web Sites</a:t>
            </a:r>
          </a:p>
          <a:p>
            <a:pPr lvl="1"/>
            <a:r>
              <a:rPr lang="en-GB" dirty="0" smtClean="0"/>
              <a:t>Set up a structure and then </a:t>
            </a:r>
            <a:r>
              <a:rPr lang="en-GB" dirty="0" err="1" smtClean="0"/>
              <a:t>iframed</a:t>
            </a:r>
            <a:r>
              <a:rPr lang="en-GB" dirty="0" smtClean="0"/>
              <a:t> old things</a:t>
            </a:r>
          </a:p>
          <a:p>
            <a:pPr lvl="1"/>
            <a:r>
              <a:rPr lang="en-GB" dirty="0" smtClean="0"/>
              <a:t>Internal development team</a:t>
            </a:r>
          </a:p>
          <a:p>
            <a:pPr lvl="2"/>
            <a:r>
              <a:rPr lang="en-GB" i="1" dirty="0" smtClean="0"/>
              <a:t>With some extensions</a:t>
            </a:r>
          </a:p>
          <a:p>
            <a:pPr lvl="1"/>
            <a:r>
              <a:rPr lang="en-GB" dirty="0" smtClean="0"/>
              <a:t>“Created a maintenance problem”</a:t>
            </a:r>
          </a:p>
          <a:p>
            <a:r>
              <a:rPr lang="en-GB" dirty="0" smtClean="0"/>
              <a:t>What they Learned</a:t>
            </a:r>
          </a:p>
          <a:p>
            <a:pPr lvl="1"/>
            <a:r>
              <a:rPr lang="en-GB" dirty="0" smtClean="0"/>
              <a:t>Get CERN Support on Board Early in Development</a:t>
            </a:r>
          </a:p>
          <a:p>
            <a:pPr lvl="1"/>
            <a:r>
              <a:rPr lang="en-GB" dirty="0" smtClean="0"/>
              <a:t>Use Professional Developers</a:t>
            </a:r>
          </a:p>
          <a:p>
            <a:pPr lvl="1"/>
            <a:r>
              <a:rPr lang="en-GB" dirty="0" smtClean="0"/>
              <a:t>Do Not Deviate (Far) from Standards at CERN</a:t>
            </a:r>
          </a:p>
          <a:p>
            <a:pPr lvl="2"/>
            <a:r>
              <a:rPr lang="en-GB" dirty="0" smtClean="0"/>
              <a:t>This means back-end – not design!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11CF-F131-8D49-A7AE-B30BB0CE8E0D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3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Problems: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Dysfunctional Work Environment</a:t>
            </a:r>
          </a:p>
          <a:p>
            <a:pPr lvl="1"/>
            <a:r>
              <a:rPr lang="en-GB" dirty="0"/>
              <a:t>Wastes effort of Outreach, Management</a:t>
            </a:r>
          </a:p>
          <a:p>
            <a:pPr lvl="1"/>
            <a:r>
              <a:rPr lang="en-GB" dirty="0"/>
              <a:t>Prevents additional contribution from Collaboration</a:t>
            </a:r>
          </a:p>
          <a:p>
            <a:pPr lvl="1"/>
            <a:r>
              <a:rPr lang="en-GB" dirty="0" smtClean="0"/>
              <a:t>We, Outreach coordinators, </a:t>
            </a:r>
            <a:r>
              <a:rPr lang="en-GB" dirty="0"/>
              <a:t>feel impeded to </a:t>
            </a:r>
            <a:r>
              <a:rPr lang="en-GB" dirty="0" smtClean="0"/>
              <a:t>develop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may have 700 pages but they are VERY non-uniform and practically unreachable, so we are proposing to organize them locally in an ordered matter and for this we need new technology and the guidance of a professional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6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Problems: Symptoms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Average Visits</a:t>
            </a:r>
          </a:p>
          <a:p>
            <a:pPr lvl="1"/>
            <a:r>
              <a:rPr lang="en-GB" dirty="0" smtClean="0"/>
              <a:t>Average page views / month: 95,000</a:t>
            </a:r>
          </a:p>
          <a:p>
            <a:pPr lvl="1"/>
            <a:r>
              <a:rPr lang="en-GB" dirty="0" smtClean="0"/>
              <a:t>Average visits / day: 1,500</a:t>
            </a:r>
          </a:p>
          <a:p>
            <a:pPr lvl="1"/>
            <a:r>
              <a:rPr lang="en-GB" dirty="0" smtClean="0"/>
              <a:t>Average visit duration: 1m 40s</a:t>
            </a:r>
          </a:p>
          <a:p>
            <a:pPr lvl="1"/>
            <a:r>
              <a:rPr lang="en-GB" dirty="0" smtClean="0"/>
              <a:t>Bounce Rate: 73% (50% considered not good, 70% disaster)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do they visit?</a:t>
            </a:r>
          </a:p>
          <a:p>
            <a:pPr lvl="1"/>
            <a:r>
              <a:rPr lang="en-GB" dirty="0" smtClean="0"/>
              <a:t>Home 44%, Photos 15%, News 14%, Rest under 3% each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BB07-CD4B-614D-9387-E75F502A792C}" type="datetime1">
              <a:rPr lang="en-US" smtClean="0"/>
              <a:t>7/22/13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Problems: </a:t>
            </a:r>
            <a:br>
              <a:rPr lang="en-US" dirty="0" smtClean="0"/>
            </a:br>
            <a:r>
              <a:rPr lang="en-US" sz="3100" dirty="0" smtClean="0"/>
              <a:t>Design</a:t>
            </a:r>
            <a:r>
              <a:rPr lang="en-US" sz="3100" dirty="0"/>
              <a:t> </a:t>
            </a:r>
            <a:r>
              <a:rPr lang="en-US" sz="3100" dirty="0" smtClean="0"/>
              <a:t>and</a:t>
            </a:r>
            <a:r>
              <a:rPr lang="en-US" sz="3100" dirty="0" smtClean="0"/>
              <a:t> Functionality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Design </a:t>
            </a:r>
          </a:p>
          <a:p>
            <a:pPr lvl="1"/>
            <a:r>
              <a:rPr lang="en-GB" dirty="0"/>
              <a:t>Lack of clear organizational structure, </a:t>
            </a:r>
            <a:r>
              <a:rPr lang="en-GB" dirty="0" smtClean="0"/>
              <a:t>hierarchy</a:t>
            </a:r>
          </a:p>
          <a:p>
            <a:pPr lvl="1"/>
            <a:r>
              <a:rPr lang="en-US" dirty="0"/>
              <a:t>Lack of intuitive navigability </a:t>
            </a:r>
            <a:endParaRPr lang="en-US" dirty="0" smtClean="0"/>
          </a:p>
          <a:p>
            <a:pPr lvl="1"/>
            <a:r>
              <a:rPr lang="en-GB" dirty="0" smtClean="0"/>
              <a:t>Lack of consistent visual identity </a:t>
            </a:r>
          </a:p>
          <a:p>
            <a:pPr lvl="1"/>
            <a:r>
              <a:rPr lang="en-GB" dirty="0"/>
              <a:t>No search </a:t>
            </a:r>
            <a:r>
              <a:rPr lang="en-GB" dirty="0" smtClean="0"/>
              <a:t>functionality</a:t>
            </a:r>
          </a:p>
          <a:p>
            <a:r>
              <a:rPr lang="en-GB" dirty="0" smtClean="0"/>
              <a:t>Functionality </a:t>
            </a:r>
          </a:p>
          <a:p>
            <a:pPr lvl="1"/>
            <a:r>
              <a:rPr lang="en-GB" dirty="0" smtClean="0"/>
              <a:t>Difficult </a:t>
            </a:r>
            <a:r>
              <a:rPr lang="en-GB" dirty="0"/>
              <a:t>to Contribute to Content </a:t>
            </a:r>
            <a:r>
              <a:rPr lang="en-GB" dirty="0" smtClean="0"/>
              <a:t>Development</a:t>
            </a:r>
          </a:p>
          <a:p>
            <a:pPr lvl="1"/>
            <a:r>
              <a:rPr lang="en-GB" dirty="0"/>
              <a:t>Complicated Procedure for News </a:t>
            </a:r>
            <a:r>
              <a:rPr lang="en-GB" dirty="0" smtClean="0"/>
              <a:t>Articles</a:t>
            </a:r>
            <a:endParaRPr lang="en-GB" b="1" dirty="0"/>
          </a:p>
          <a:p>
            <a:pPr lvl="1"/>
            <a:r>
              <a:rPr lang="en-GB" dirty="0" smtClean="0"/>
              <a:t>No </a:t>
            </a:r>
            <a:r>
              <a:rPr lang="en-GB" dirty="0"/>
              <a:t>interlink between on-line </a:t>
            </a:r>
            <a:r>
              <a:rPr lang="en-GB" dirty="0" smtClean="0"/>
              <a:t>platforms (blogs, social media,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Problems </a:t>
            </a:r>
            <a:r>
              <a:rPr lang="en-GB" dirty="0"/>
              <a:t>with Multimedia Content Handling </a:t>
            </a:r>
          </a:p>
          <a:p>
            <a:pPr lvl="2"/>
            <a:r>
              <a:rPr lang="en-GB" dirty="0"/>
              <a:t>Local copy of images and videos</a:t>
            </a:r>
          </a:p>
          <a:p>
            <a:pPr lvl="2"/>
            <a:r>
              <a:rPr lang="en-GB" dirty="0"/>
              <a:t>No embedding from CDS</a:t>
            </a:r>
          </a:p>
          <a:p>
            <a:pPr lvl="2"/>
            <a:r>
              <a:rPr lang="en-GB" dirty="0"/>
              <a:t>Images not individually linkable</a:t>
            </a:r>
          </a:p>
          <a:p>
            <a:pPr lvl="2"/>
            <a:r>
              <a:rPr lang="en-GB" dirty="0"/>
              <a:t>Missing links to high-resolution sources</a:t>
            </a:r>
          </a:p>
          <a:p>
            <a:pPr lvl="2"/>
            <a:r>
              <a:rPr lang="en-GB" dirty="0"/>
              <a:t>Lack of enforced “Terms of Use” form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0558-883B-A347-8584-B97585F1C38D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3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Solutions: Drupal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Why Content Management System? (CMS) </a:t>
            </a:r>
            <a:endParaRPr lang="en-GB" dirty="0" smtClean="0"/>
          </a:p>
          <a:p>
            <a:pPr lvl="1"/>
            <a:r>
              <a:rPr lang="en-GB" dirty="0" smtClean="0"/>
              <a:t>Remote Development, </a:t>
            </a:r>
            <a:r>
              <a:rPr lang="en-GB" dirty="0"/>
              <a:t>Editing, </a:t>
            </a:r>
            <a:r>
              <a:rPr lang="en-GB" dirty="0" smtClean="0"/>
              <a:t>Versioning</a:t>
            </a:r>
            <a:endParaRPr lang="en-GB" dirty="0" smtClean="0"/>
          </a:p>
          <a:p>
            <a:pPr lvl="1"/>
            <a:r>
              <a:rPr lang="en-GB" dirty="0" smtClean="0"/>
              <a:t>Content Sharing, </a:t>
            </a:r>
            <a:r>
              <a:rPr lang="en-GB" dirty="0" smtClean="0"/>
              <a:t>Work </a:t>
            </a:r>
            <a:r>
              <a:rPr lang="en-GB" dirty="0" smtClean="0"/>
              <a:t>Flow with Protection, Publishing</a:t>
            </a:r>
          </a:p>
          <a:p>
            <a:pPr lvl="1"/>
            <a:r>
              <a:rPr lang="en-GB" dirty="0" smtClean="0"/>
              <a:t>Themes/Templates for Design</a:t>
            </a:r>
          </a:p>
          <a:p>
            <a:pPr lvl="1"/>
            <a:r>
              <a:rPr lang="en-GB" dirty="0" err="1" smtClean="0"/>
              <a:t>Searchability</a:t>
            </a:r>
            <a:r>
              <a:rPr lang="en-GB" dirty="0" smtClean="0"/>
              <a:t>, </a:t>
            </a:r>
            <a:r>
              <a:rPr lang="en-GB" dirty="0" smtClean="0"/>
              <a:t>Navigability</a:t>
            </a:r>
          </a:p>
          <a:p>
            <a:r>
              <a:rPr lang="en-GB" dirty="0" smtClean="0"/>
              <a:t>Why Drupal?</a:t>
            </a:r>
          </a:p>
          <a:p>
            <a:pPr lvl="1"/>
            <a:r>
              <a:rPr lang="en-GB" dirty="0" smtClean="0"/>
              <a:t>Most commonly </a:t>
            </a:r>
            <a:r>
              <a:rPr lang="en-GB" dirty="0"/>
              <a:t>u</a:t>
            </a:r>
            <a:r>
              <a:rPr lang="en-GB" dirty="0" smtClean="0"/>
              <a:t>sed Open Source CMS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odules for most common functionality</a:t>
            </a:r>
          </a:p>
          <a:p>
            <a:pPr lvl="1"/>
            <a:r>
              <a:rPr lang="en-GB" dirty="0" smtClean="0"/>
              <a:t>Installed, Developed, Maintained by </a:t>
            </a:r>
            <a:r>
              <a:rPr lang="en-GB" dirty="0" smtClean="0"/>
              <a:t>CERN- </a:t>
            </a:r>
            <a:r>
              <a:rPr lang="en-GB" dirty="0"/>
              <a:t>DG-COM developers (Dan Noyes) willing to </a:t>
            </a:r>
            <a:r>
              <a:rPr lang="en-GB" dirty="0" smtClean="0"/>
              <a:t>help </a:t>
            </a:r>
          </a:p>
          <a:p>
            <a:pPr lvl="1"/>
            <a:r>
              <a:rPr lang="en-GB" dirty="0" smtClean="0"/>
              <a:t> IT</a:t>
            </a:r>
            <a:r>
              <a:rPr lang="en-GB" dirty="0"/>
              <a:t>-OIS (Tim Bell) offer infrastructure, </a:t>
            </a:r>
            <a:r>
              <a:rPr lang="en-GB" dirty="0" smtClean="0"/>
              <a:t>maintenance</a:t>
            </a:r>
          </a:p>
          <a:p>
            <a:r>
              <a:rPr lang="en-GB" dirty="0"/>
              <a:t>Supplier: Mark </a:t>
            </a:r>
            <a:r>
              <a:rPr lang="en-GB" dirty="0" err="1"/>
              <a:t>Boulton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Same supplier used by CERN (recommended by J. Gillies) </a:t>
            </a:r>
          </a:p>
          <a:p>
            <a:pPr lvl="1"/>
            <a:r>
              <a:rPr lang="en-GB" dirty="0"/>
              <a:t>Developer of Drupal community site</a:t>
            </a:r>
          </a:p>
          <a:p>
            <a:pPr lvl="1"/>
            <a:r>
              <a:rPr lang="en-GB" dirty="0"/>
              <a:t>Competitive Market price</a:t>
            </a:r>
          </a:p>
          <a:p>
            <a:pPr marL="349250" lvl="1" indent="0">
              <a:buNone/>
            </a:pPr>
            <a:endParaRPr lang="en-GB" dirty="0"/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B2C-6D52-7046-8168-36B302248774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Internal Audience: </a:t>
            </a:r>
            <a:r>
              <a:rPr lang="en-US" dirty="0" smtClean="0"/>
              <a:t>All interviewed </a:t>
            </a:r>
            <a:r>
              <a:rPr lang="en-US" dirty="0"/>
              <a:t>stakeholders used the ATLAS website for searching for resources </a:t>
            </a:r>
            <a:r>
              <a:rPr lang="en-US" dirty="0" smtClean="0"/>
              <a:t>for their presentations</a:t>
            </a:r>
          </a:p>
          <a:p>
            <a:r>
              <a:rPr lang="en-US" b="1" dirty="0" smtClean="0"/>
              <a:t>Editorial -</a:t>
            </a:r>
            <a:r>
              <a:rPr lang="en-US" dirty="0" smtClean="0"/>
              <a:t>All stakeholders agreed the existing site needed to provide easier ways to get to content, together with creating content for specific audiences.</a:t>
            </a:r>
          </a:p>
          <a:p>
            <a:r>
              <a:rPr lang="en-US" b="1" dirty="0" smtClean="0"/>
              <a:t>Difference between ATLAS and CERN </a:t>
            </a:r>
            <a:r>
              <a:rPr lang="en-US" dirty="0" smtClean="0"/>
              <a:t>- </a:t>
            </a:r>
            <a:r>
              <a:rPr lang="en-US" dirty="0"/>
              <a:t>Almost </a:t>
            </a:r>
            <a:r>
              <a:rPr lang="en-US" dirty="0" smtClean="0"/>
              <a:t>all stakeholders agree that was important to convey  </a:t>
            </a:r>
            <a:r>
              <a:rPr lang="en-US" dirty="0"/>
              <a:t>the difference between CERN and ATLAS </a:t>
            </a:r>
            <a:endParaRPr lang="en-US" dirty="0" smtClean="0"/>
          </a:p>
          <a:p>
            <a:r>
              <a:rPr lang="en-US" b="1" dirty="0" smtClean="0"/>
              <a:t>Performance - </a:t>
            </a:r>
            <a:r>
              <a:rPr lang="en-US" dirty="0" smtClean="0"/>
              <a:t>Most </a:t>
            </a:r>
            <a:r>
              <a:rPr lang="en-US" dirty="0"/>
              <a:t>stakeholders </a:t>
            </a:r>
            <a:r>
              <a:rPr lang="en-US" dirty="0" smtClean="0"/>
              <a:t>recognized </a:t>
            </a:r>
            <a:r>
              <a:rPr lang="en-US" dirty="0"/>
              <a:t>the need to restructure and redesign the site. </a:t>
            </a:r>
            <a:r>
              <a:rPr lang="en-US" dirty="0" smtClean="0"/>
              <a:t>Opinion was </a:t>
            </a:r>
            <a:r>
              <a:rPr lang="en-US" dirty="0"/>
              <a:t>the site looked </a:t>
            </a:r>
            <a:r>
              <a:rPr lang="en-US" dirty="0" smtClean="0"/>
              <a:t>outdated, </a:t>
            </a:r>
            <a:r>
              <a:rPr lang="en-US" dirty="0"/>
              <a:t>confusing, with ‘too much stuff’. Simplification was </a:t>
            </a:r>
            <a:r>
              <a:rPr lang="en-US" dirty="0" smtClean="0"/>
              <a:t>a strong </a:t>
            </a:r>
            <a:r>
              <a:rPr lang="en-US" dirty="0"/>
              <a:t>recurring request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* Participants: </a:t>
            </a:r>
            <a:r>
              <a:rPr lang="en-US" dirty="0"/>
              <a:t>Peter </a:t>
            </a:r>
            <a:r>
              <a:rPr lang="en-US" dirty="0" err="1"/>
              <a:t>Jenni</a:t>
            </a:r>
            <a:r>
              <a:rPr lang="en-US" dirty="0"/>
              <a:t>, Hans Peter Beck, </a:t>
            </a:r>
            <a:r>
              <a:rPr lang="en-US" dirty="0" err="1"/>
              <a:t>Farid</a:t>
            </a:r>
            <a:r>
              <a:rPr lang="en-US" dirty="0"/>
              <a:t> </a:t>
            </a:r>
            <a:r>
              <a:rPr lang="en-US" dirty="0" err="1"/>
              <a:t>Ould-Saad</a:t>
            </a:r>
            <a:r>
              <a:rPr lang="en-US" dirty="0"/>
              <a:t>, </a:t>
            </a:r>
            <a:r>
              <a:rPr lang="en-US" dirty="0" err="1"/>
              <a:t>Pippa</a:t>
            </a:r>
            <a:r>
              <a:rPr lang="en-US" dirty="0"/>
              <a:t> Wells, Kate Shaw, Michael </a:t>
            </a:r>
            <a:r>
              <a:rPr lang="en-US" dirty="0" err="1"/>
              <a:t>Kobel</a:t>
            </a:r>
            <a:r>
              <a:rPr lang="en-US" dirty="0"/>
              <a:t>, </a:t>
            </a:r>
            <a:r>
              <a:rPr lang="en-US" dirty="0" err="1"/>
              <a:t>Angelous</a:t>
            </a:r>
            <a:r>
              <a:rPr lang="en-US" dirty="0"/>
              <a:t> </a:t>
            </a:r>
            <a:r>
              <a:rPr lang="en-US" dirty="0" err="1"/>
              <a:t>Alexopoulos</a:t>
            </a:r>
            <a:r>
              <a:rPr lang="en-US" dirty="0"/>
              <a:t>, </a:t>
            </a:r>
            <a:r>
              <a:rPr lang="en-US" dirty="0" err="1"/>
              <a:t>Achintya</a:t>
            </a:r>
            <a:r>
              <a:rPr lang="en-US" dirty="0"/>
              <a:t> </a:t>
            </a:r>
            <a:r>
              <a:rPr lang="en-US" dirty="0" err="1" smtClean="0"/>
              <a:t>Rao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7/22/13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4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Traffic Analysis</a:t>
            </a:r>
            <a:br>
              <a:rPr lang="en-US" dirty="0" smtClean="0"/>
            </a:br>
            <a:r>
              <a:rPr lang="en-US" sz="1100" dirty="0"/>
              <a:t>*Source: Google Analytics  March 2013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Location: </a:t>
            </a:r>
            <a:r>
              <a:rPr lang="en-US" dirty="0" smtClean="0"/>
              <a:t>The </a:t>
            </a:r>
            <a:r>
              <a:rPr lang="en-US" dirty="0"/>
              <a:t>majority of </a:t>
            </a:r>
            <a:r>
              <a:rPr lang="en-US" dirty="0" smtClean="0"/>
              <a:t>traffic 24.95% </a:t>
            </a:r>
            <a:r>
              <a:rPr lang="en-US" dirty="0"/>
              <a:t>is coming directly from </a:t>
            </a:r>
            <a:r>
              <a:rPr lang="en-US" dirty="0" smtClean="0"/>
              <a:t>CERN. </a:t>
            </a:r>
            <a:r>
              <a:rPr lang="en-US" dirty="0"/>
              <a:t>This suggests the website is being used heavily </a:t>
            </a:r>
            <a:r>
              <a:rPr lang="en-US" dirty="0" smtClean="0"/>
              <a:t>as </a:t>
            </a:r>
            <a:r>
              <a:rPr lang="en-US" dirty="0"/>
              <a:t>an internal resource.</a:t>
            </a:r>
          </a:p>
          <a:p>
            <a:r>
              <a:rPr lang="en-US" b="1" dirty="0" smtClean="0"/>
              <a:t>Referrers: </a:t>
            </a:r>
            <a:r>
              <a:rPr lang="en-US" dirty="0" smtClean="0"/>
              <a:t>The </a:t>
            </a:r>
            <a:r>
              <a:rPr lang="en-US" dirty="0"/>
              <a:t>majority of referral traffic comes directly from CERN services and </a:t>
            </a:r>
            <a:r>
              <a:rPr lang="en-US" dirty="0" smtClean="0"/>
              <a:t>websites. Social </a:t>
            </a:r>
            <a:r>
              <a:rPr lang="en-US" dirty="0"/>
              <a:t>referral is comparatively high on </a:t>
            </a:r>
            <a:r>
              <a:rPr lang="en-US" b="1" dirty="0"/>
              <a:t>Facebook</a:t>
            </a:r>
            <a:r>
              <a:rPr lang="en-US" dirty="0"/>
              <a:t> compared to other </a:t>
            </a:r>
            <a:r>
              <a:rPr lang="en-US" dirty="0" smtClean="0"/>
              <a:t>platforms.</a:t>
            </a:r>
          </a:p>
          <a:p>
            <a:r>
              <a:rPr lang="en-US" b="1" dirty="0" smtClean="0"/>
              <a:t>Content: </a:t>
            </a:r>
            <a:r>
              <a:rPr lang="en-US" dirty="0" smtClean="0"/>
              <a:t>The </a:t>
            </a:r>
            <a:r>
              <a:rPr lang="en-US" dirty="0"/>
              <a:t>homepage receives the most direct </a:t>
            </a:r>
            <a:r>
              <a:rPr lang="en-US" dirty="0" smtClean="0"/>
              <a:t>traffic and e-Tours</a:t>
            </a:r>
            <a:r>
              <a:rPr lang="en-US" dirty="0"/>
              <a:t>, </a:t>
            </a:r>
            <a:r>
              <a:rPr lang="en-US" dirty="0" smtClean="0"/>
              <a:t>news </a:t>
            </a:r>
            <a:r>
              <a:rPr lang="en-US" dirty="0"/>
              <a:t>and multimedia represent the majority of the other </a:t>
            </a:r>
            <a:r>
              <a:rPr lang="en-US" dirty="0" smtClean="0"/>
              <a:t>traffic.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7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Website User </a:t>
            </a:r>
            <a:r>
              <a:rPr lang="en-US" dirty="0"/>
              <a:t>Survey</a:t>
            </a:r>
            <a:br>
              <a:rPr lang="en-US" dirty="0"/>
            </a:br>
            <a:r>
              <a:rPr lang="en-US" sz="1100" dirty="0">
                <a:latin typeface="ArialMT"/>
                <a:cs typeface="Arial"/>
              </a:rPr>
              <a:t>*Source: survey run on ATLAS from 25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March to the 11</a:t>
            </a:r>
            <a:r>
              <a:rPr lang="en-US" sz="1100" baseline="30000" dirty="0">
                <a:latin typeface="ArialMT"/>
                <a:cs typeface="Arial"/>
              </a:rPr>
              <a:t>th</a:t>
            </a:r>
            <a:r>
              <a:rPr lang="en-US" sz="1100" dirty="0">
                <a:latin typeface="ArialMT"/>
                <a:cs typeface="Arial"/>
              </a:rPr>
              <a:t> April 2013. </a:t>
            </a:r>
            <a:r>
              <a:rPr lang="en-US" sz="1100" dirty="0">
                <a:latin typeface="Arial"/>
                <a:cs typeface="Arial"/>
              </a:rPr>
              <a:t/>
            </a:r>
            <a:br>
              <a:rPr lang="en-US" sz="1100" dirty="0">
                <a:latin typeface="Arial"/>
                <a:cs typeface="Arial"/>
              </a:rPr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>
                <a:latin typeface="+mj-lt"/>
                <a:cs typeface="Arial"/>
              </a:rPr>
              <a:t>Demographics of </a:t>
            </a:r>
            <a:r>
              <a:rPr lang="en-US" sz="6400" b="1" dirty="0" smtClean="0">
                <a:latin typeface="+mj-lt"/>
                <a:cs typeface="Arial"/>
              </a:rPr>
              <a:t>users:  </a:t>
            </a:r>
          </a:p>
          <a:p>
            <a:r>
              <a:rPr lang="en-US" sz="4800" dirty="0" smtClean="0">
                <a:cs typeface="Arial"/>
              </a:rPr>
              <a:t>Users are </a:t>
            </a:r>
            <a:r>
              <a:rPr lang="en-US" sz="4800" dirty="0">
                <a:cs typeface="Arial"/>
              </a:rPr>
              <a:t>more likely to be men 79</a:t>
            </a:r>
            <a:r>
              <a:rPr lang="en-US" sz="4800" dirty="0" smtClean="0">
                <a:cs typeface="Arial"/>
              </a:rPr>
              <a:t>% were </a:t>
            </a:r>
            <a:r>
              <a:rPr lang="en-US" sz="4800" b="1" dirty="0">
                <a:cs typeface="Arial"/>
              </a:rPr>
              <a:t>male</a:t>
            </a:r>
            <a:r>
              <a:rPr lang="en-US" sz="4800" b="1" dirty="0" smtClean="0">
                <a:cs typeface="Arial"/>
              </a:rPr>
              <a:t>.  </a:t>
            </a:r>
          </a:p>
          <a:p>
            <a:r>
              <a:rPr lang="en-US" sz="4800" dirty="0" smtClean="0">
                <a:cs typeface="Arial"/>
              </a:rPr>
              <a:t>Users who </a:t>
            </a:r>
            <a:r>
              <a:rPr lang="en-US" sz="4800" dirty="0">
                <a:cs typeface="Arial"/>
              </a:rPr>
              <a:t>filled in this survey were aged predominantly between </a:t>
            </a:r>
            <a:r>
              <a:rPr lang="en-US" sz="4800" b="1" dirty="0">
                <a:cs typeface="Arial"/>
              </a:rPr>
              <a:t>16 and 55. </a:t>
            </a:r>
            <a:r>
              <a:rPr lang="en-US" sz="4800" b="1" dirty="0">
                <a:cs typeface="Arial"/>
              </a:rPr>
              <a:t> </a:t>
            </a:r>
            <a:endParaRPr lang="en-US" sz="4800" b="1" dirty="0" smtClean="0">
              <a:cs typeface="Arial"/>
            </a:endParaRPr>
          </a:p>
          <a:p>
            <a:pPr lvl="1"/>
            <a:r>
              <a:rPr lang="en-US" sz="4600" dirty="0" smtClean="0">
                <a:cs typeface="Arial"/>
              </a:rPr>
              <a:t>25% were 16-24, 17</a:t>
            </a:r>
            <a:r>
              <a:rPr lang="en-US" sz="4600" dirty="0">
                <a:cs typeface="Arial"/>
              </a:rPr>
              <a:t>% were </a:t>
            </a:r>
            <a:r>
              <a:rPr lang="en-US" sz="4600" dirty="0" smtClean="0">
                <a:cs typeface="Arial"/>
              </a:rPr>
              <a:t>25-34 and 35% </a:t>
            </a:r>
            <a:r>
              <a:rPr lang="en-US" sz="4600" dirty="0">
                <a:cs typeface="Arial"/>
              </a:rPr>
              <a:t>were </a:t>
            </a:r>
            <a:r>
              <a:rPr lang="en-US" sz="4600" dirty="0" smtClean="0">
                <a:cs typeface="Arial"/>
              </a:rPr>
              <a:t>35-54</a:t>
            </a:r>
            <a:r>
              <a:rPr lang="en-US" sz="4600" dirty="0">
                <a:cs typeface="Arial"/>
              </a:rPr>
              <a:t>.</a:t>
            </a:r>
          </a:p>
          <a:p>
            <a:r>
              <a:rPr lang="en-US" sz="4800" dirty="0" smtClean="0">
                <a:cs typeface="Arial"/>
              </a:rPr>
              <a:t>The </a:t>
            </a:r>
            <a:r>
              <a:rPr lang="en-US" sz="4800" dirty="0">
                <a:cs typeface="Arial"/>
              </a:rPr>
              <a:t>top countries of residence amongst users were USA (26%), France (12%), </a:t>
            </a:r>
            <a:r>
              <a:rPr lang="en-US" sz="4800" dirty="0" smtClean="0">
                <a:cs typeface="Arial"/>
              </a:rPr>
              <a:t>UK(</a:t>
            </a:r>
            <a:r>
              <a:rPr lang="en-US" sz="4800" dirty="0">
                <a:cs typeface="Arial"/>
              </a:rPr>
              <a:t>10%), and Germany (6%).</a:t>
            </a:r>
          </a:p>
          <a:p>
            <a:r>
              <a:rPr lang="en-US" sz="4800" dirty="0" smtClean="0">
                <a:cs typeface="Arial"/>
              </a:rPr>
              <a:t>100</a:t>
            </a:r>
            <a:r>
              <a:rPr lang="en-US" sz="4800" dirty="0">
                <a:cs typeface="Arial"/>
              </a:rPr>
              <a:t>% of the users spoke English as you might expect as the survey was in </a:t>
            </a:r>
            <a:r>
              <a:rPr lang="en-US" sz="4800" dirty="0" smtClean="0">
                <a:cs typeface="Arial"/>
              </a:rPr>
              <a:t>English. French </a:t>
            </a:r>
            <a:r>
              <a:rPr lang="en-US" sz="4800" dirty="0">
                <a:cs typeface="Arial"/>
              </a:rPr>
              <a:t>(24%), German (20%), Spanish (18%) and Italian (16%) were also the next </a:t>
            </a:r>
            <a:r>
              <a:rPr lang="en-US" sz="4800" dirty="0" smtClean="0">
                <a:cs typeface="Arial"/>
              </a:rPr>
              <a:t>most commonly </a:t>
            </a:r>
            <a:r>
              <a:rPr lang="en-US" sz="4800" dirty="0">
                <a:cs typeface="Arial"/>
              </a:rPr>
              <a:t>spoken languages (see chart below)</a:t>
            </a:r>
            <a:r>
              <a:rPr lang="en-US" sz="4800" dirty="0" smtClean="0">
                <a:cs typeface="Arial"/>
              </a:rPr>
              <a:t>.</a:t>
            </a:r>
          </a:p>
          <a:p>
            <a:r>
              <a:rPr lang="en-US" sz="4800" dirty="0" smtClean="0"/>
              <a:t>About 35% of </a:t>
            </a:r>
            <a:r>
              <a:rPr lang="en-US" sz="4800" dirty="0"/>
              <a:t>the respondents to the survey were students, 17% were engineers, 15</a:t>
            </a:r>
            <a:r>
              <a:rPr lang="en-US" sz="4800" dirty="0" smtClean="0"/>
              <a:t>% were </a:t>
            </a:r>
            <a:r>
              <a:rPr lang="en-US" sz="4800" dirty="0"/>
              <a:t>members of the public and 10% were a scientist from a field other than </a:t>
            </a:r>
            <a:r>
              <a:rPr lang="en-US" sz="4800" dirty="0" smtClean="0">
                <a:latin typeface="ArialMT"/>
              </a:rPr>
              <a:t>particle physics</a:t>
            </a:r>
            <a:r>
              <a:rPr lang="en-US" sz="4800" dirty="0">
                <a:latin typeface="ArialMT"/>
              </a:rPr>
              <a:t>. Only 4% were an ATLAS Physicist and a further 4% were a physicist not </a:t>
            </a:r>
            <a:r>
              <a:rPr lang="en-US" sz="4800" dirty="0" smtClean="0">
                <a:latin typeface="ArialMT"/>
              </a:rPr>
              <a:t>related to CERN</a:t>
            </a:r>
          </a:p>
          <a:p>
            <a:pPr marL="0" indent="0">
              <a:buNone/>
            </a:pPr>
            <a:endParaRPr lang="en-US" sz="4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*source: </a:t>
            </a:r>
            <a:r>
              <a:rPr lang="en-US" dirty="0"/>
              <a:t>user survey ran on </a:t>
            </a:r>
            <a:r>
              <a:rPr lang="en-US" dirty="0" err="1" smtClean="0"/>
              <a:t>Atlas.ch</a:t>
            </a:r>
            <a:r>
              <a:rPr lang="en-US" dirty="0" smtClean="0"/>
              <a:t> </a:t>
            </a:r>
            <a:r>
              <a:rPr lang="en-US" dirty="0"/>
              <a:t>from the 25th March to the 11th April </a:t>
            </a:r>
            <a:r>
              <a:rPr lang="en-US" dirty="0" smtClean="0"/>
              <a:t>2013  and 84 </a:t>
            </a:r>
            <a:r>
              <a:rPr lang="en-US" dirty="0"/>
              <a:t>responses were received.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DF87-3708-F84C-9E34-011CA923883F}" type="datetime1">
              <a:rPr lang="en-US" smtClean="0"/>
              <a:t>7/23/13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ATLAS Outreach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C607-800C-844C-9A37-89CD8CEC6C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891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Custom 16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8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56854</TotalTime>
  <Words>2573</Words>
  <Application>Microsoft Macintosh PowerPoint</Application>
  <PresentationFormat>On-screen Show (4:3)</PresentationFormat>
  <Paragraphs>341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Perception</vt:lpstr>
      <vt:lpstr>Custom Design</vt:lpstr>
      <vt:lpstr>ATLAS Public Pages</vt:lpstr>
      <vt:lpstr>PowerPoint Presentation</vt:lpstr>
      <vt:lpstr>Executive Summary </vt:lpstr>
      <vt:lpstr>Problems: Symptoms</vt:lpstr>
      <vt:lpstr>Problems:  Design and Functionality</vt:lpstr>
      <vt:lpstr>Solutions: Drupal</vt:lpstr>
      <vt:lpstr>Stakeholders Survey </vt:lpstr>
      <vt:lpstr>ATLAS Traffic Analysis *Source: Google Analytics  March 2013 </vt:lpstr>
      <vt:lpstr> Website User Survey *Source: survey run on ATLAS from 25th March to the 11th April 2013.   </vt:lpstr>
      <vt:lpstr> Website User Survey *Source: survey run on ATLAS from 25th March to the 11th April 2013.   </vt:lpstr>
      <vt:lpstr> Website User Survey *Source: survey run on ATLAS from 25th March to the 11th April 2013.   </vt:lpstr>
      <vt:lpstr>ATLAS Discovery Audience  Research Findings</vt:lpstr>
      <vt:lpstr>ATLAS Discovery Audience  Research Findings</vt:lpstr>
      <vt:lpstr>ATLAS Discovery Audience  Research Findings</vt:lpstr>
      <vt:lpstr>ATLAS Discovery Audience  Research Findings</vt:lpstr>
      <vt:lpstr>ATLAS Discovery Audience  Research Findings</vt:lpstr>
      <vt:lpstr>ATLAS.ch - Prototype Presentation</vt:lpstr>
      <vt:lpstr>ATLAS.ch - Prototype Presentation</vt:lpstr>
      <vt:lpstr>ATLAS.ch - Prototype Presentation</vt:lpstr>
      <vt:lpstr>ATLAS.ch - Prototype Presentation</vt:lpstr>
      <vt:lpstr>DESIGN PROPOSAL</vt:lpstr>
      <vt:lpstr>PowerPoint Presentation</vt:lpstr>
      <vt:lpstr>PowerPoint Presentation</vt:lpstr>
      <vt:lpstr>Development Plan</vt:lpstr>
      <vt:lpstr>Development Plan</vt:lpstr>
      <vt:lpstr>Appendices </vt:lpstr>
      <vt:lpstr>Outreach Coordinator Mandate</vt:lpstr>
      <vt:lpstr>The CERN Web Pages</vt:lpstr>
      <vt:lpstr>CERN Support (Tim Bell)</vt:lpstr>
      <vt:lpstr>CERN Support (Tim Bell)</vt:lpstr>
      <vt:lpstr>Lessons from CMS</vt:lpstr>
      <vt:lpstr>Problems: Summary 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Greater Impact of the LHC</dc:title>
  <dc:creator>Steven Goldfarb</dc:creator>
  <cp:lastModifiedBy>Claudia Marcelloni</cp:lastModifiedBy>
  <cp:revision>608</cp:revision>
  <cp:lastPrinted>2012-12-03T06:53:41Z</cp:lastPrinted>
  <dcterms:created xsi:type="dcterms:W3CDTF">2011-09-12T09:12:58Z</dcterms:created>
  <dcterms:modified xsi:type="dcterms:W3CDTF">2013-07-24T09:38:35Z</dcterms:modified>
</cp:coreProperties>
</file>