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12" r:id="rId2"/>
    <p:sldId id="293" r:id="rId3"/>
    <p:sldId id="323" r:id="rId4"/>
    <p:sldId id="326" r:id="rId5"/>
    <p:sldId id="334" r:id="rId6"/>
    <p:sldId id="328" r:id="rId7"/>
    <p:sldId id="330" r:id="rId8"/>
    <p:sldId id="315" r:id="rId9"/>
    <p:sldId id="324" r:id="rId10"/>
    <p:sldId id="325" r:id="rId11"/>
    <p:sldId id="329" r:id="rId12"/>
    <p:sldId id="332" r:id="rId13"/>
    <p:sldId id="331" r:id="rId14"/>
    <p:sldId id="333" r:id="rId15"/>
    <p:sldId id="319" r:id="rId16"/>
    <p:sldId id="292" r:id="rId17"/>
    <p:sldId id="303" r:id="rId18"/>
  </p:sldIdLst>
  <p:sldSz cx="6858000" cy="9144000" type="screen4x3"/>
  <p:notesSz cx="6669088" cy="98726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C055"/>
    <a:srgbClr val="CCFFCC"/>
    <a:srgbClr val="006600"/>
    <a:srgbClr val="56A43E"/>
    <a:srgbClr val="5FB644"/>
    <a:srgbClr val="0000FF"/>
    <a:srgbClr val="00BAE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9770" autoAdjust="0"/>
  </p:normalViewPr>
  <p:slideViewPr>
    <p:cSldViewPr>
      <p:cViewPr>
        <p:scale>
          <a:sx n="90" d="100"/>
          <a:sy n="90" d="100"/>
        </p:scale>
        <p:origin x="-3072" y="30"/>
      </p:cViewPr>
      <p:guideLst>
        <p:guide orient="horz" pos="5556"/>
        <p:guide pos="119"/>
      </p:guideLst>
    </p:cSldViewPr>
  </p:slideViewPr>
  <p:outlineViewPr>
    <p:cViewPr>
      <p:scale>
        <a:sx n="33" d="100"/>
        <a:sy n="33" d="100"/>
      </p:scale>
      <p:origin x="0" y="35094"/>
    </p:cViewPr>
  </p:outlineViewPr>
  <p:notesTextViewPr>
    <p:cViewPr>
      <p:scale>
        <a:sx n="100" d="100"/>
        <a:sy n="100" d="100"/>
      </p:scale>
      <p:origin x="0" y="0"/>
    </p:cViewPr>
  </p:notesTextViewPr>
  <p:sorterViewPr>
    <p:cViewPr>
      <p:scale>
        <a:sx n="66" d="100"/>
        <a:sy n="66" d="100"/>
      </p:scale>
      <p:origin x="0" y="0"/>
    </p:cViewPr>
  </p:sorterViewPr>
  <p:gridSpacing cx="73737788" cy="7373778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65" cy="494108"/>
          </a:xfrm>
          <a:prstGeom prst="rect">
            <a:avLst/>
          </a:prstGeom>
        </p:spPr>
        <p:txBody>
          <a:bodyPr vert="horz" lIns="90434" tIns="45217" rIns="90434" bIns="45217" rtlCol="0"/>
          <a:lstStyle>
            <a:lvl1pPr algn="l">
              <a:defRPr sz="1200"/>
            </a:lvl1pPr>
          </a:lstStyle>
          <a:p>
            <a:endParaRPr lang="en-GB"/>
          </a:p>
        </p:txBody>
      </p:sp>
      <p:sp>
        <p:nvSpPr>
          <p:cNvPr id="3" name="Date Placeholder 2"/>
          <p:cNvSpPr>
            <a:spLocks noGrp="1"/>
          </p:cNvSpPr>
          <p:nvPr>
            <p:ph type="dt" idx="1"/>
          </p:nvPr>
        </p:nvSpPr>
        <p:spPr>
          <a:xfrm>
            <a:off x="3776866" y="0"/>
            <a:ext cx="2890665" cy="494108"/>
          </a:xfrm>
          <a:prstGeom prst="rect">
            <a:avLst/>
          </a:prstGeom>
        </p:spPr>
        <p:txBody>
          <a:bodyPr vert="horz" lIns="90434" tIns="45217" rIns="90434" bIns="45217" rtlCol="0"/>
          <a:lstStyle>
            <a:lvl1pPr algn="r">
              <a:defRPr sz="1200"/>
            </a:lvl1pPr>
          </a:lstStyle>
          <a:p>
            <a:fld id="{3661F6F6-ADB9-47D8-AFD8-C06087DF33AE}" type="datetimeFigureOut">
              <a:rPr lang="en-GB" smtClean="0"/>
              <a:pPr/>
              <a:t>25/07/2012</a:t>
            </a:fld>
            <a:endParaRPr lang="en-GB"/>
          </a:p>
        </p:txBody>
      </p:sp>
      <p:sp>
        <p:nvSpPr>
          <p:cNvPr id="4" name="Slide Image Placeholder 3"/>
          <p:cNvSpPr>
            <a:spLocks noGrp="1" noRot="1" noChangeAspect="1"/>
          </p:cNvSpPr>
          <p:nvPr>
            <p:ph type="sldImg" idx="2"/>
          </p:nvPr>
        </p:nvSpPr>
        <p:spPr>
          <a:xfrm>
            <a:off x="1946275" y="739775"/>
            <a:ext cx="2776538" cy="3703638"/>
          </a:xfrm>
          <a:prstGeom prst="rect">
            <a:avLst/>
          </a:prstGeom>
          <a:noFill/>
          <a:ln w="12700">
            <a:solidFill>
              <a:prstClr val="black"/>
            </a:solidFill>
          </a:ln>
        </p:spPr>
        <p:txBody>
          <a:bodyPr vert="horz" lIns="90434" tIns="45217" rIns="90434" bIns="45217" rtlCol="0" anchor="ctr"/>
          <a:lstStyle/>
          <a:p>
            <a:endParaRPr lang="en-GB"/>
          </a:p>
        </p:txBody>
      </p:sp>
      <p:sp>
        <p:nvSpPr>
          <p:cNvPr id="5" name="Notes Placeholder 4"/>
          <p:cNvSpPr>
            <a:spLocks noGrp="1"/>
          </p:cNvSpPr>
          <p:nvPr>
            <p:ph type="body" sz="quarter" idx="3"/>
          </p:nvPr>
        </p:nvSpPr>
        <p:spPr>
          <a:xfrm>
            <a:off x="666598" y="4690069"/>
            <a:ext cx="5335893" cy="4442225"/>
          </a:xfrm>
          <a:prstGeom prst="rect">
            <a:avLst/>
          </a:prstGeom>
        </p:spPr>
        <p:txBody>
          <a:bodyPr vert="horz" lIns="90434" tIns="45217" rIns="90434" bIns="452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6977"/>
            <a:ext cx="2890665" cy="494108"/>
          </a:xfrm>
          <a:prstGeom prst="rect">
            <a:avLst/>
          </a:prstGeom>
        </p:spPr>
        <p:txBody>
          <a:bodyPr vert="horz" lIns="90434" tIns="45217" rIns="90434" bIns="45217" rtlCol="0" anchor="b"/>
          <a:lstStyle>
            <a:lvl1pPr algn="l">
              <a:defRPr sz="1200"/>
            </a:lvl1pPr>
          </a:lstStyle>
          <a:p>
            <a:endParaRPr lang="en-GB"/>
          </a:p>
        </p:txBody>
      </p:sp>
      <p:sp>
        <p:nvSpPr>
          <p:cNvPr id="7" name="Slide Number Placeholder 6"/>
          <p:cNvSpPr>
            <a:spLocks noGrp="1"/>
          </p:cNvSpPr>
          <p:nvPr>
            <p:ph type="sldNum" sz="quarter" idx="5"/>
          </p:nvPr>
        </p:nvSpPr>
        <p:spPr>
          <a:xfrm>
            <a:off x="3776866" y="9376977"/>
            <a:ext cx="2890665" cy="494108"/>
          </a:xfrm>
          <a:prstGeom prst="rect">
            <a:avLst/>
          </a:prstGeom>
        </p:spPr>
        <p:txBody>
          <a:bodyPr vert="horz" lIns="90434" tIns="45217" rIns="90434" bIns="45217" rtlCol="0" anchor="b"/>
          <a:lstStyle>
            <a:lvl1pPr algn="r">
              <a:defRPr sz="1200"/>
            </a:lvl1pPr>
          </a:lstStyle>
          <a:p>
            <a:fld id="{8CA37EED-D5E9-42E3-A384-B2E20036772C}"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10C1B114-A17E-4989-B79B-7EBD7994ABCE}" type="datetimeFigureOut">
              <a:rPr lang="en-GB"/>
              <a:pPr>
                <a:defRPr/>
              </a:pPr>
              <a:t>25/07/2012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AD980B5-DBCB-45D7-BF59-0F2578F6DCE9}"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82B0960-0134-4F0D-ADC4-67A0005D8D9C}" type="datetimeFigureOut">
              <a:rPr lang="en-GB"/>
              <a:pPr>
                <a:defRPr/>
              </a:pPr>
              <a:t>25/07/2012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91CC5EE-293B-44A0-8603-7A209A235B5F}"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82F0B41-3813-484F-9EA3-D0ADFC78294A}" type="datetimeFigureOut">
              <a:rPr lang="en-GB"/>
              <a:pPr>
                <a:defRPr/>
              </a:pPr>
              <a:t>25/07/2012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9C4170F-0160-4E15-97BB-146F88874E22}"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9BEEAA6-56B5-4CD4-B8AC-67336B606559}" type="datetimeFigureOut">
              <a:rPr lang="en-GB"/>
              <a:pPr>
                <a:defRPr/>
              </a:pPr>
              <a:t>25/07/2012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F9C4835-10FE-4EB7-8B8E-DB6BCE0DF43C}"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9B811F8-AC55-42B0-8734-CC15E75B3A86}" type="datetimeFigureOut">
              <a:rPr lang="en-GB"/>
              <a:pPr>
                <a:defRPr/>
              </a:pPr>
              <a:t>25/07/2012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49957A0-BB2D-4B3A-991F-53DE3295B230}"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5BAE30D2-A463-485E-A1EC-0ED13525DBA5}" type="datetimeFigureOut">
              <a:rPr lang="en-GB"/>
              <a:pPr>
                <a:defRPr/>
              </a:pPr>
              <a:t>25/07/2012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2406937-8775-42E8-8ABA-8D43E0B3F0EF}"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5092CB63-F41D-4328-9E47-8F7EDEE9F7F9}" type="datetimeFigureOut">
              <a:rPr lang="en-GB"/>
              <a:pPr>
                <a:defRPr/>
              </a:pPr>
              <a:t>25/07/2012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8033448A-2337-47E9-965F-E07E0F3A7C92}"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693578F-4507-49A9-BA1E-B1B277B35794}" type="datetimeFigureOut">
              <a:rPr lang="en-GB"/>
              <a:pPr>
                <a:defRPr/>
              </a:pPr>
              <a:t>25/07/2012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C1998700-492A-464F-8703-DB9C35C4F0E5}"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DD2849F-16CB-4DC3-93C7-0F2EF60F741F}" type="datetimeFigureOut">
              <a:rPr lang="en-GB"/>
              <a:pPr>
                <a:defRPr/>
              </a:pPr>
              <a:t>25/07/2012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AE9C6FD0-84E4-4B1D-9405-532121A6F6AE}"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86C84B-0304-4C62-A08B-DBE862F5A1C4}" type="datetimeFigureOut">
              <a:rPr lang="en-GB"/>
              <a:pPr>
                <a:defRPr/>
              </a:pPr>
              <a:t>25/07/2012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200DC8B-3CF1-40FD-BDC2-700EF209328A}"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C2E43B0-B151-4231-871C-9F8417A8051C}" type="datetimeFigureOut">
              <a:rPr lang="en-GB"/>
              <a:pPr>
                <a:defRPr/>
              </a:pPr>
              <a:t>25/07/2012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18881F9-B7D3-4EFC-8524-54A39E1E1755}"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30F24C47-BC0B-42DA-8856-1CACF22FBAA2}" type="datetimeFigureOut">
              <a:rPr lang="en-GB"/>
              <a:pPr>
                <a:defRPr/>
              </a:pPr>
              <a:t>25/07/2012</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B8746EB-8C46-4DC6-B672-F9FB2D4BED5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birmingham.ac.uk/news/latest/2012/06/04-Jul-12-UK-Higgs-Update-Its-a-boson!.aspx" TargetMode="External"/><Relationship Id="rId1" Type="http://schemas.openxmlformats.org/officeDocument/2006/relationships/slideLayout" Target="../slideLayouts/slideLayout5.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raduateschool.bham.ac.uk/rpc2012results.shtml" TargetMode="External"/><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hyperlink" Target="mailto:j.s.illingsworth@bham.ac.uk"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hestem.ac.uk/conference" TargetMode="External"/><Relationship Id="rId2" Type="http://schemas.openxmlformats.org/officeDocument/2006/relationships/hyperlink" Target="http://www.hestem.ac.uk/" TargetMode="Externa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eurovent.co/conferences-event.php?eid=212" TargetMode="External"/><Relationship Id="rId2" Type="http://schemas.openxmlformats.org/officeDocument/2006/relationships/hyperlink" Target="http://www.setawards.org/about/europe" TargetMode="Externa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 Id="rId5" Type="http://schemas.openxmlformats.org/officeDocument/2006/relationships/image" Target="../media/image25.gif"/><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8" Type="http://schemas.openxmlformats.org/officeDocument/2006/relationships/hyperlink" Target="http://www.epsrc.ac.uk/funding/grants/network/Pages/visitingresearchers.aspx" TargetMode="External"/><Relationship Id="rId3" Type="http://schemas.openxmlformats.org/officeDocument/2006/relationships/hyperlink" Target="http://cede.lboro.ac.uk/ee2012/" TargetMode="External"/><Relationship Id="rId7" Type="http://schemas.openxmlformats.org/officeDocument/2006/relationships/hyperlink" Target="http://www.aadnc-aandc.gc.ca/eng/1100100037418" TargetMode="External"/><Relationship Id="rId2" Type="http://schemas.openxmlformats.org/officeDocument/2006/relationships/hyperlink" Target="mailto:l.singleton@bham.ac.uk" TargetMode="External"/><Relationship Id="rId1" Type="http://schemas.openxmlformats.org/officeDocument/2006/relationships/slideLayout" Target="../slideLayouts/slideLayout5.xml"/><Relationship Id="rId6" Type="http://schemas.openxmlformats.org/officeDocument/2006/relationships/hyperlink" Target="http://ukincanada.fco.gov.uk/en/about-us/working-with-canada/uk-science-innovation/what-we-do/joint-innovation-statement/" TargetMode="External"/><Relationship Id="rId11" Type="http://schemas.openxmlformats.org/officeDocument/2006/relationships/hyperlink" Target="mailto:b.r.hide@bham.ac.uk" TargetMode="External"/><Relationship Id="rId5" Type="http://schemas.openxmlformats.org/officeDocument/2006/relationships/hyperlink" Target="http://www.pm.gc.ca/eng/media.asp?category=3&amp;pageId=49&amp;id=4361" TargetMode="External"/><Relationship Id="rId10" Type="http://schemas.openxmlformats.org/officeDocument/2006/relationships/hyperlink" Target="http://ec.europa.eu/research/participants/portal/page/ideas?callIdentifier=ERC-2013-ADG" TargetMode="External"/><Relationship Id="rId4" Type="http://schemas.openxmlformats.org/officeDocument/2006/relationships/hyperlink" Target="http://www.ukincanada.fco.gov.uk/cda" TargetMode="External"/><Relationship Id="rId9" Type="http://schemas.openxmlformats.org/officeDocument/2006/relationships/hyperlink" Target="http://ec.europa.eu/research/participants/portal/page/ideas?callIdentifier=ERC-2013-StG"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chemweb.bham.ac.uk/~hriljaja/bza2012/foundersaward.htm"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hyperlink" Target="http://www.itv.com/news/central/story/2012-07-05/bolt-in-birmingham/" TargetMode="External"/><Relationship Id="rId3" Type="http://schemas.openxmlformats.org/officeDocument/2006/relationships/hyperlink" Target="http://www.telegraph.co.uk/earth/energy/nuclearpower/9366922/Government-must-share-financial-risk-of-nuclear-plants.html" TargetMode="External"/><Relationship Id="rId7" Type="http://schemas.openxmlformats.org/officeDocument/2006/relationships/hyperlink" Target="http://www.technologyreview.com/news/428441/a-phone-that-knows-where-youre-going/" TargetMode="External"/><Relationship Id="rId2" Type="http://schemas.openxmlformats.org/officeDocument/2006/relationships/hyperlink" Target="http://www.guardian.co.uk/environment/blog/2012/jun/28/boat-engineering-hydrogen-power" TargetMode="External"/><Relationship Id="rId1" Type="http://schemas.openxmlformats.org/officeDocument/2006/relationships/slideLayout" Target="../slideLayouts/slideLayout5.xml"/><Relationship Id="rId6" Type="http://schemas.openxmlformats.org/officeDocument/2006/relationships/hyperlink" Target="http://www.europeanrailwayreview.com/14983/rail-industry-news/record-speed-on-midland-main-line/?utm_medium=email&amp;utm_campaign=ERR+-+Newsletter+14+2012&amp;utm_content=ERR+-+Newsletter+14+2012+CID_c5583eaa4475888cbebe8d308e8c5f34&amp;utm_source=Email+marketing&amp;utm" TargetMode="External"/><Relationship Id="rId5" Type="http://schemas.openxmlformats.org/officeDocument/2006/relationships/hyperlink" Target="http://www.theepochtimes.com/n2/science/two-exoplanets-found-in-extremely-close-proximity-255138.html" TargetMode="External"/><Relationship Id="rId4" Type="http://schemas.openxmlformats.org/officeDocument/2006/relationships/hyperlink" Target="http://articles.chicagotribune.com/2012-06-18/business/sns-rt-us-science-publishing-open-accessbre85i00q-20120618_1_open-access-free-access-journals" TargetMode="External"/><Relationship Id="rId9" Type="http://schemas.openxmlformats.org/officeDocument/2006/relationships/hyperlink" Target="http://birminghamnewsroom.com/2012/07/green-commission-is-officially-launched/"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intranet.birmingham.ac.uk/eps/index.aspx" TargetMode="External"/><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www.abc.net.au/news/2012-07-05/higgs-boson-discovery-celebrated/4111320" TargetMode="External"/><Relationship Id="rId2" Type="http://schemas.openxmlformats.org/officeDocument/2006/relationships/hyperlink" Target="http://www.telegraph.co.uk/science/large-hadron-collider/9374729/Cern-scientists-on-Higgs-boson-discovery.html" TargetMode="External"/><Relationship Id="rId1" Type="http://schemas.openxmlformats.org/officeDocument/2006/relationships/slideLayout" Target="../slideLayouts/slideLayout5.xml"/><Relationship Id="rId4" Type="http://schemas.openxmlformats.org/officeDocument/2006/relationships/hyperlink" Target="http://www.dailymail.co.uk/sciencetech/article-2168557/Higgs-boson-Scientists-God-particle-40-year-search-momentous-day-science.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ubracing.co.uk/index.php/sponsor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www.universitas21.com/event/details/120/early-career-researcher-workshop-ecological-urban-design"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6858000" cy="1116013"/>
          </a:xfrm>
          <a:prstGeom prst="rect">
            <a:avLst/>
          </a:prstGeom>
          <a:solidFill>
            <a:srgbClr val="6FC05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317" name="Text Placeholder 7"/>
          <p:cNvSpPr txBox="1">
            <a:spLocks/>
          </p:cNvSpPr>
          <p:nvPr/>
        </p:nvSpPr>
        <p:spPr bwMode="auto">
          <a:xfrm>
            <a:off x="253920" y="1330795"/>
            <a:ext cx="3247090" cy="432815"/>
          </a:xfrm>
          <a:prstGeom prst="rect">
            <a:avLst/>
          </a:prstGeom>
          <a:noFill/>
          <a:ln w="9525">
            <a:noFill/>
            <a:miter lim="800000"/>
            <a:headEnd/>
            <a:tailEnd/>
          </a:ln>
        </p:spPr>
        <p:txBody>
          <a:bodyPr/>
          <a:lstStyle/>
          <a:p>
            <a:pPr>
              <a:spcBef>
                <a:spcPct val="20000"/>
              </a:spcBef>
            </a:pPr>
            <a:r>
              <a:rPr lang="en-GB" sz="1600" b="1" dirty="0" smtClean="0">
                <a:solidFill>
                  <a:srgbClr val="5FB644"/>
                </a:solidFill>
              </a:rPr>
              <a:t>Commentary: What a month!</a:t>
            </a:r>
          </a:p>
        </p:txBody>
      </p:sp>
      <p:sp>
        <p:nvSpPr>
          <p:cNvPr id="12" name="Title 6"/>
          <p:cNvSpPr txBox="1">
            <a:spLocks/>
          </p:cNvSpPr>
          <p:nvPr/>
        </p:nvSpPr>
        <p:spPr>
          <a:xfrm>
            <a:off x="115888" y="51951"/>
            <a:ext cx="6742112" cy="966788"/>
          </a:xfrm>
          <a:prstGeom prst="rect">
            <a:avLst/>
          </a:prstGeom>
        </p:spPr>
        <p:txBody>
          <a:bodyPr/>
          <a:lstStyle/>
          <a:p>
            <a:pPr algn="r" fontAlgn="auto">
              <a:spcAft>
                <a:spcPts val="0"/>
              </a:spcAft>
              <a:defRPr/>
            </a:pPr>
            <a:r>
              <a:rPr lang="en-GB" sz="2400" dirty="0">
                <a:solidFill>
                  <a:schemeClr val="bg1"/>
                </a:solidFill>
                <a:latin typeface="Baskerville Old Face" pitchFamily="18" charset="0"/>
                <a:ea typeface="+mj-ea"/>
                <a:cs typeface="+mj-cs"/>
              </a:rPr>
              <a:t>College of Engineering and </a:t>
            </a:r>
            <a:r>
              <a:rPr lang="en-GB" sz="2400" dirty="0" smtClean="0">
                <a:solidFill>
                  <a:schemeClr val="bg1"/>
                </a:solidFill>
                <a:latin typeface="Baskerville Old Face" pitchFamily="18" charset="0"/>
                <a:ea typeface="+mj-ea"/>
                <a:cs typeface="+mj-cs"/>
              </a:rPr>
              <a:t>Physical Sciences </a:t>
            </a:r>
            <a:r>
              <a:rPr lang="en-GB" sz="2400" dirty="0">
                <a:solidFill>
                  <a:schemeClr val="bg1"/>
                </a:solidFill>
                <a:latin typeface="Baskerville Old Face" pitchFamily="18" charset="0"/>
                <a:ea typeface="+mj-ea"/>
                <a:cs typeface="+mj-cs"/>
              </a:rPr>
              <a:t/>
            </a:r>
            <a:br>
              <a:rPr lang="en-GB" sz="2400" dirty="0">
                <a:solidFill>
                  <a:schemeClr val="bg1"/>
                </a:solidFill>
                <a:latin typeface="Baskerville Old Face" pitchFamily="18" charset="0"/>
                <a:ea typeface="+mj-ea"/>
                <a:cs typeface="+mj-cs"/>
              </a:rPr>
            </a:br>
            <a:endParaRPr lang="en-GB" sz="800" dirty="0" smtClean="0">
              <a:solidFill>
                <a:schemeClr val="bg1"/>
              </a:solidFill>
              <a:latin typeface="Baskerville Old Face" pitchFamily="18" charset="0"/>
              <a:ea typeface="+mj-ea"/>
              <a:cs typeface="+mj-cs"/>
            </a:endParaRPr>
          </a:p>
          <a:p>
            <a:pPr algn="r" fontAlgn="auto">
              <a:spcAft>
                <a:spcPts val="0"/>
              </a:spcAft>
              <a:defRPr/>
            </a:pPr>
            <a:r>
              <a:rPr lang="en-GB" sz="2000" dirty="0" smtClean="0">
                <a:solidFill>
                  <a:schemeClr val="bg1"/>
                </a:solidFill>
                <a:latin typeface="Baskerville Old Face" pitchFamily="18" charset="0"/>
                <a:ea typeface="+mj-ea"/>
                <a:cs typeface="+mj-cs"/>
              </a:rPr>
              <a:t>Newsletter </a:t>
            </a:r>
            <a:r>
              <a:rPr lang="en-GB" sz="2000" dirty="0" smtClean="0">
                <a:solidFill>
                  <a:schemeClr val="bg1"/>
                </a:solidFill>
              </a:rPr>
              <a:t>—</a:t>
            </a:r>
            <a:r>
              <a:rPr lang="en-GB" sz="2000" dirty="0" smtClean="0">
                <a:solidFill>
                  <a:schemeClr val="bg1"/>
                </a:solidFill>
                <a:latin typeface="Baskerville Old Face" pitchFamily="18" charset="0"/>
                <a:ea typeface="+mj-ea"/>
                <a:cs typeface="+mj-cs"/>
              </a:rPr>
              <a:t> July 2012</a:t>
            </a:r>
            <a:endParaRPr lang="en-GB" sz="2000" dirty="0">
              <a:solidFill>
                <a:schemeClr val="bg1"/>
              </a:solidFill>
              <a:latin typeface="Baskerville Old Face" pitchFamily="18" charset="0"/>
              <a:ea typeface="+mj-ea"/>
              <a:cs typeface="+mj-cs"/>
            </a:endParaRPr>
          </a:p>
        </p:txBody>
      </p:sp>
      <p:sp>
        <p:nvSpPr>
          <p:cNvPr id="15" name="TextBox 14"/>
          <p:cNvSpPr txBox="1"/>
          <p:nvPr/>
        </p:nvSpPr>
        <p:spPr>
          <a:xfrm>
            <a:off x="260560" y="1691600"/>
            <a:ext cx="2952410" cy="3323987"/>
          </a:xfrm>
          <a:prstGeom prst="rect">
            <a:avLst/>
          </a:prstGeom>
          <a:noFill/>
        </p:spPr>
        <p:txBody>
          <a:bodyPr wrap="square" rtlCol="0">
            <a:spAutoFit/>
          </a:bodyPr>
          <a:lstStyle/>
          <a:p>
            <a:r>
              <a:rPr lang="en-GB" sz="1000" dirty="0" smtClean="0"/>
              <a:t>Quite a month it has been for the College: a great end to a great year. The big news, of course, has been the discovery of the Higgs boson, the illusive particle that our colleagues and friends at CERN have been searching for—a hugely significant moment for science and humanity, and fantastic that the College has been at the forefront of this project. </a:t>
            </a:r>
          </a:p>
          <a:p>
            <a:r>
              <a:rPr lang="en-GB" sz="1000" dirty="0" smtClean="0"/>
              <a:t> </a:t>
            </a:r>
          </a:p>
          <a:p>
            <a:r>
              <a:rPr lang="en-GB" sz="1000" dirty="0" smtClean="0"/>
              <a:t>Professor’s Dave Charlton and Paul Newman, School of Physics and Astronomy, could barely contain their excitement when the news broke: ‘</a:t>
            </a:r>
            <a:r>
              <a:rPr lang="en-GB" sz="1000" i="1" dirty="0" smtClean="0"/>
              <a:t>What an amazing day! There's a real sense that we are seeing the start of something really new,</a:t>
            </a:r>
            <a:r>
              <a:rPr lang="en-GB" sz="1000" dirty="0" smtClean="0"/>
              <a:t>’ exclaimed Professor Newman. ‘</a:t>
            </a:r>
            <a:r>
              <a:rPr lang="en-GB" sz="1000" i="1" dirty="0" smtClean="0"/>
              <a:t>We're now opening a new chapter of fundamental physics, as the LHC was designed to do,</a:t>
            </a:r>
            <a:r>
              <a:rPr lang="en-GB" sz="1000" dirty="0" smtClean="0"/>
              <a:t>’ added Professor Charlton (read an interview with Professor Paul Newman and Professor Dave Charlton on page 4, and the press release </a:t>
            </a:r>
            <a:r>
              <a:rPr lang="en-GB" sz="1000" u="sng" dirty="0" smtClean="0">
                <a:hlinkClick r:id="rId2"/>
              </a:rPr>
              <a:t>here</a:t>
            </a:r>
            <a:r>
              <a:rPr lang="en-GB" sz="1000" dirty="0" smtClean="0"/>
              <a:t>).</a:t>
            </a:r>
          </a:p>
          <a:p>
            <a:r>
              <a:rPr lang="en-GB" sz="1000" dirty="0" smtClean="0"/>
              <a:t> </a:t>
            </a:r>
          </a:p>
        </p:txBody>
      </p:sp>
      <p:sp>
        <p:nvSpPr>
          <p:cNvPr id="18" name="TextBox 17"/>
          <p:cNvSpPr txBox="1"/>
          <p:nvPr/>
        </p:nvSpPr>
        <p:spPr>
          <a:xfrm>
            <a:off x="3501010" y="1306151"/>
            <a:ext cx="2952410" cy="5478423"/>
          </a:xfrm>
          <a:prstGeom prst="rect">
            <a:avLst/>
          </a:prstGeom>
          <a:noFill/>
        </p:spPr>
        <p:txBody>
          <a:bodyPr wrap="square" rtlCol="0">
            <a:spAutoFit/>
          </a:bodyPr>
          <a:lstStyle/>
          <a:p>
            <a:r>
              <a:rPr lang="en-GB" sz="1000" dirty="0" smtClean="0"/>
              <a:t>Talking of things racing around circuits at breakneck speed, the </a:t>
            </a:r>
            <a:r>
              <a:rPr lang="en-GB" sz="1000" dirty="0" err="1" smtClean="0"/>
              <a:t>UBRacing</a:t>
            </a:r>
            <a:r>
              <a:rPr lang="en-GB" sz="1000" dirty="0" smtClean="0"/>
              <a:t> team have been showing off their latest car, which is due to compete in the upcoming Formula Student competition at the </a:t>
            </a:r>
            <a:r>
              <a:rPr lang="en-GB" sz="1000" dirty="0" err="1" smtClean="0"/>
              <a:t>Hockenheim</a:t>
            </a:r>
            <a:r>
              <a:rPr lang="en-GB" sz="1000" dirty="0" smtClean="0"/>
              <a:t> ring in Germany. The team hope to build on their performance at this year’s UK event, and with the support of people from across the College, I’m sure that they can take the top spot on the podium. </a:t>
            </a:r>
          </a:p>
          <a:p>
            <a:endParaRPr lang="en-GB" sz="1000" dirty="0" smtClean="0"/>
          </a:p>
          <a:p>
            <a:r>
              <a:rPr lang="en-GB" sz="1000" dirty="0" smtClean="0"/>
              <a:t>There are opportunities for more staff to get involved in this racing competition, and it would be great for the team (and College!) if more people could lend a hand. It’s not just engineers needed, but a whole host of skilled and enthusiastic members are required to nurture a winning team. Read more about this project on page 6.</a:t>
            </a:r>
          </a:p>
          <a:p>
            <a:r>
              <a:rPr lang="en-GB" sz="1000" dirty="0" smtClean="0"/>
              <a:t> </a:t>
            </a:r>
          </a:p>
          <a:p>
            <a:r>
              <a:rPr lang="en-GB" sz="1000" b="1" dirty="0" smtClean="0"/>
              <a:t>Chequered flag in sight</a:t>
            </a:r>
            <a:endParaRPr lang="en-GB" sz="1000" dirty="0" smtClean="0"/>
          </a:p>
          <a:p>
            <a:r>
              <a:rPr lang="en-GB" sz="1000" dirty="0" smtClean="0"/>
              <a:t> </a:t>
            </a:r>
          </a:p>
          <a:p>
            <a:r>
              <a:rPr lang="en-GB" sz="1000" dirty="0" smtClean="0"/>
              <a:t>Higgs and </a:t>
            </a:r>
            <a:r>
              <a:rPr lang="en-GB" sz="1000" dirty="0" err="1" smtClean="0"/>
              <a:t>UBRacing</a:t>
            </a:r>
            <a:r>
              <a:rPr lang="en-GB" sz="1000" dirty="0" smtClean="0"/>
              <a:t> have again shown the excellence of teaching and learning here at the College, and as the academic year draws to a close, I am extremely hopeful for much of the same in 2012–13. Working together, we can ensure that the College of Engineering and Physical Sciences stays in pole position. </a:t>
            </a:r>
          </a:p>
          <a:p>
            <a:r>
              <a:rPr lang="en-GB" sz="1000" dirty="0" smtClean="0"/>
              <a:t> </a:t>
            </a:r>
          </a:p>
          <a:p>
            <a:r>
              <a:rPr lang="en-GB" sz="1000" dirty="0" smtClean="0"/>
              <a:t>Finally, thank you to all who attended the EPS social on July 17. With staff leaving, and fresh personnel to join us in the new academic year, it was good to get together and share a well-earned drink before the summer break.</a:t>
            </a:r>
          </a:p>
        </p:txBody>
      </p:sp>
      <p:sp>
        <p:nvSpPr>
          <p:cNvPr id="10" name="TextBox 9"/>
          <p:cNvSpPr txBox="1"/>
          <p:nvPr/>
        </p:nvSpPr>
        <p:spPr>
          <a:xfrm>
            <a:off x="5445280" y="6444260"/>
            <a:ext cx="1368190" cy="553998"/>
          </a:xfrm>
          <a:prstGeom prst="rect">
            <a:avLst/>
          </a:prstGeom>
          <a:noFill/>
        </p:spPr>
        <p:txBody>
          <a:bodyPr wrap="square" rtlCol="0">
            <a:spAutoFit/>
          </a:bodyPr>
          <a:lstStyle/>
          <a:p>
            <a:endParaRPr lang="en-US" sz="1000" dirty="0" smtClean="0"/>
          </a:p>
          <a:p>
            <a:pPr algn="r"/>
            <a:r>
              <a:rPr lang="en-US" sz="1000" i="1" dirty="0" smtClean="0"/>
              <a:t>Richard A Williams</a:t>
            </a:r>
          </a:p>
          <a:p>
            <a:pPr algn="r"/>
            <a:r>
              <a:rPr lang="en-US" sz="1000" i="1" dirty="0" smtClean="0"/>
              <a:t>Head of College</a:t>
            </a:r>
            <a:endParaRPr lang="en-GB" sz="1000" i="1" dirty="0"/>
          </a:p>
        </p:txBody>
      </p:sp>
      <p:pic>
        <p:nvPicPr>
          <p:cNvPr id="11" name="Picture 10" descr="Commentary2.jpg"/>
          <p:cNvPicPr>
            <a:picLocks noChangeAspect="1"/>
          </p:cNvPicPr>
          <p:nvPr/>
        </p:nvPicPr>
        <p:blipFill>
          <a:blip r:embed="rId3" cstate="print"/>
          <a:srcRect b="11068"/>
          <a:stretch>
            <a:fillRect/>
          </a:stretch>
        </p:blipFill>
        <p:spPr>
          <a:xfrm>
            <a:off x="3284980" y="7029249"/>
            <a:ext cx="3573020" cy="2114751"/>
          </a:xfrm>
          <a:prstGeom prst="rect">
            <a:avLst/>
          </a:prstGeom>
        </p:spPr>
      </p:pic>
      <p:pic>
        <p:nvPicPr>
          <p:cNvPr id="20484" name="Picture 4" descr="http://i.ytimg.com/vi/OtFJA5VD7Ng/0.jpg"/>
          <p:cNvPicPr>
            <a:picLocks noChangeAspect="1" noChangeArrowheads="1"/>
          </p:cNvPicPr>
          <p:nvPr/>
        </p:nvPicPr>
        <p:blipFill>
          <a:blip r:embed="rId4" cstate="print"/>
          <a:srcRect l="830" t="11620" r="2127" b="13018"/>
          <a:stretch>
            <a:fillRect/>
          </a:stretch>
        </p:blipFill>
        <p:spPr bwMode="auto">
          <a:xfrm>
            <a:off x="0" y="7236370"/>
            <a:ext cx="3284980" cy="1913302"/>
          </a:xfrm>
          <a:prstGeom prst="rect">
            <a:avLst/>
          </a:prstGeom>
          <a:noFill/>
        </p:spPr>
      </p:pic>
      <p:pic>
        <p:nvPicPr>
          <p:cNvPr id="20482" name="Picture 2" descr="http://www.abc.net.au/news/image/4108936-16x9-700x394.jpg"/>
          <p:cNvPicPr>
            <a:picLocks noChangeAspect="1" noChangeArrowheads="1"/>
          </p:cNvPicPr>
          <p:nvPr/>
        </p:nvPicPr>
        <p:blipFill>
          <a:blip r:embed="rId5" cstate="print"/>
          <a:srcRect l="18842" r="5639" b="5882"/>
          <a:stretch>
            <a:fillRect/>
          </a:stretch>
        </p:blipFill>
        <p:spPr bwMode="auto">
          <a:xfrm>
            <a:off x="0" y="5004060"/>
            <a:ext cx="3284980" cy="230432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6858000" cy="755650"/>
          </a:xfrm>
          <a:prstGeom prst="rect">
            <a:avLst/>
          </a:prstGeom>
          <a:solidFill>
            <a:srgbClr val="6FC05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 name="Title 6"/>
          <p:cNvSpPr txBox="1">
            <a:spLocks/>
          </p:cNvSpPr>
          <p:nvPr/>
        </p:nvSpPr>
        <p:spPr bwMode="auto">
          <a:xfrm>
            <a:off x="2719388" y="58738"/>
            <a:ext cx="4022725" cy="647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smtClean="0">
                <a:ln>
                  <a:noFill/>
                </a:ln>
                <a:solidFill>
                  <a:schemeClr val="bg1"/>
                </a:solidFill>
                <a:effectLst/>
                <a:uLnTx/>
                <a:uFillTx/>
                <a:latin typeface="Baskerville Old Face" pitchFamily="18" charset="0"/>
                <a:ea typeface="+mj-ea"/>
                <a:cs typeface="+mj-cs"/>
              </a:rPr>
              <a:t>College News</a:t>
            </a:r>
          </a:p>
        </p:txBody>
      </p:sp>
      <p:sp>
        <p:nvSpPr>
          <p:cNvPr id="14" name="TextBox 13"/>
          <p:cNvSpPr txBox="1"/>
          <p:nvPr/>
        </p:nvSpPr>
        <p:spPr>
          <a:xfrm>
            <a:off x="332570" y="1043510"/>
            <a:ext cx="3528490" cy="307777"/>
          </a:xfrm>
          <a:prstGeom prst="rect">
            <a:avLst/>
          </a:prstGeom>
          <a:noFill/>
        </p:spPr>
        <p:txBody>
          <a:bodyPr wrap="square" rtlCol="0">
            <a:spAutoFit/>
          </a:bodyPr>
          <a:lstStyle/>
          <a:p>
            <a:r>
              <a:rPr lang="en-GB" sz="1400" b="1" dirty="0" smtClean="0">
                <a:solidFill>
                  <a:srgbClr val="6FC055"/>
                </a:solidFill>
              </a:rPr>
              <a:t>Some background to Guangzhou</a:t>
            </a:r>
            <a:endParaRPr lang="en-GB" sz="1400" dirty="0">
              <a:solidFill>
                <a:srgbClr val="6FC055"/>
              </a:solidFill>
            </a:endParaRPr>
          </a:p>
        </p:txBody>
      </p:sp>
      <p:sp>
        <p:nvSpPr>
          <p:cNvPr id="25" name="TextBox 24"/>
          <p:cNvSpPr txBox="1"/>
          <p:nvPr/>
        </p:nvSpPr>
        <p:spPr>
          <a:xfrm>
            <a:off x="332570" y="1499512"/>
            <a:ext cx="3096430" cy="5016758"/>
          </a:xfrm>
          <a:prstGeom prst="rect">
            <a:avLst/>
          </a:prstGeom>
          <a:noFill/>
        </p:spPr>
        <p:txBody>
          <a:bodyPr wrap="square" rtlCol="0">
            <a:spAutoFit/>
          </a:bodyPr>
          <a:lstStyle/>
          <a:p>
            <a:r>
              <a:rPr lang="en-GB" sz="1000" dirty="0" smtClean="0"/>
              <a:t>Guangzhou, capital of Guangdong Province, is the third largest municipal economy in China. Located on the northern edge of the Pearl River Delta and adjacent to Hong Kong, Macao and the South China Sea, Guangzhou is known as the ‘Southern Gateway to China’ and a major logistics, transportation and communication hub.</a:t>
            </a:r>
          </a:p>
          <a:p>
            <a:r>
              <a:rPr lang="en-GB" sz="1000" dirty="0" smtClean="0"/>
              <a:t> </a:t>
            </a:r>
          </a:p>
          <a:p>
            <a:r>
              <a:rPr lang="en-GB" sz="1000" dirty="0" smtClean="0"/>
              <a:t>The metropolitan area covers 7,434 square kilometres, with a population of over 10 million and floating migrant population of several million more. The city enjoys a sub-tropical monsoon climate with an average annual temperature of 20</a:t>
            </a:r>
            <a:r>
              <a:rPr lang="en-US" sz="1000" dirty="0" smtClean="0"/>
              <a:t>–</a:t>
            </a:r>
            <a:r>
              <a:rPr lang="en-GB" sz="1000" dirty="0" smtClean="0"/>
              <a:t>22°C and plenty of rainfall. With various colourful flowers blooming all the year round, Guangzhou styles itself a ‘City of Flowers’.</a:t>
            </a:r>
          </a:p>
          <a:p>
            <a:r>
              <a:rPr lang="en-GB" sz="1000" dirty="0" smtClean="0"/>
              <a:t> </a:t>
            </a:r>
          </a:p>
          <a:p>
            <a:r>
              <a:rPr lang="en-GB" sz="1000" dirty="0" smtClean="0"/>
              <a:t>Guangzhou is a city with a long history of over 2,200 years and great cultural heritage. As the starting point of the ancient ‘Marine Silk Road’, Guangzhou has been recognized as a globally important port for the last thousand years. It is presently centre for international trade and economic cooperation in South China. The Chinese Export Commodities Fair has been held biannually in Guangzhou since 1957. The city's overall economic power ranks the 3</a:t>
            </a:r>
            <a:r>
              <a:rPr lang="en-GB" sz="1000" baseline="30000" dirty="0" smtClean="0"/>
              <a:t>rd</a:t>
            </a:r>
            <a:r>
              <a:rPr lang="en-GB" sz="1000" dirty="0" smtClean="0"/>
              <a:t> in China. In 2010, Guangzhou GDP reached 1.06 trillion </a:t>
            </a:r>
            <a:r>
              <a:rPr lang="en-GB" sz="1000" dirty="0" err="1" smtClean="0"/>
              <a:t>yuan</a:t>
            </a:r>
            <a:r>
              <a:rPr lang="en-GB" sz="1000" dirty="0" smtClean="0"/>
              <a:t>—an increase of 13 percent year-on-year. It contributes 2.7% of national GDP. Annual per capita GDP is estimated at more than 100,000 </a:t>
            </a:r>
            <a:r>
              <a:rPr lang="en-GB" sz="1000" dirty="0" err="1" smtClean="0"/>
              <a:t>yuan</a:t>
            </a:r>
            <a:r>
              <a:rPr lang="en-GB" sz="1000" dirty="0" smtClean="0"/>
              <a:t> (£10,000).</a:t>
            </a:r>
          </a:p>
          <a:p>
            <a:r>
              <a:rPr lang="en-GB" sz="1000" dirty="0" smtClean="0"/>
              <a:t> </a:t>
            </a:r>
          </a:p>
        </p:txBody>
      </p:sp>
      <p:pic>
        <p:nvPicPr>
          <p:cNvPr id="15" name="Content Placeholder 15" descr="Research Grants Chemistry.jpg"/>
          <p:cNvPicPr>
            <a:picLocks noGrp="1" noChangeAspect="1"/>
          </p:cNvPicPr>
          <p:nvPr>
            <p:ph sz="half" idx="2"/>
          </p:nvPr>
        </p:nvPicPr>
        <p:blipFill>
          <a:blip r:embed="rId2" cstate="print"/>
          <a:srcRect r="9351"/>
          <a:stretch>
            <a:fillRect/>
          </a:stretch>
        </p:blipFill>
        <p:spPr>
          <a:xfrm>
            <a:off x="3284980" y="6516270"/>
            <a:ext cx="3573020" cy="2627730"/>
          </a:xfrm>
        </p:spPr>
      </p:pic>
      <p:sp>
        <p:nvSpPr>
          <p:cNvPr id="19" name="TextBox 18"/>
          <p:cNvSpPr txBox="1"/>
          <p:nvPr/>
        </p:nvSpPr>
        <p:spPr>
          <a:xfrm>
            <a:off x="3501010" y="1482707"/>
            <a:ext cx="3096430" cy="4862870"/>
          </a:xfrm>
          <a:prstGeom prst="rect">
            <a:avLst/>
          </a:prstGeom>
          <a:noFill/>
        </p:spPr>
        <p:txBody>
          <a:bodyPr wrap="square" rtlCol="0">
            <a:spAutoFit/>
          </a:bodyPr>
          <a:lstStyle/>
          <a:p>
            <a:r>
              <a:rPr lang="en-GB" sz="1000" dirty="0" smtClean="0"/>
              <a:t>Guangzhou is the education cluster of South China with over 25 universities with about 1million students. The leading universities include Sun Yet </a:t>
            </a:r>
            <a:r>
              <a:rPr lang="en-GB" sz="1000" dirty="0" err="1" smtClean="0"/>
              <a:t>Sen</a:t>
            </a:r>
            <a:r>
              <a:rPr lang="en-GB" sz="1000" dirty="0" smtClean="0"/>
              <a:t> University and South China University of Technologies, ranking the 18</a:t>
            </a:r>
            <a:r>
              <a:rPr lang="en-GB" sz="1000" baseline="30000" dirty="0" smtClean="0"/>
              <a:t>th</a:t>
            </a:r>
            <a:r>
              <a:rPr lang="en-GB" sz="1000" dirty="0" smtClean="0"/>
              <a:t> and 30</a:t>
            </a:r>
            <a:r>
              <a:rPr lang="en-GB" sz="1000" baseline="30000" dirty="0" smtClean="0"/>
              <a:t>th</a:t>
            </a:r>
            <a:r>
              <a:rPr lang="en-GB" sz="1000" dirty="0" smtClean="0"/>
              <a:t> nationally. In order to encourage development of education sector and provide better infrastructure, Guangzhou government invested 20bn </a:t>
            </a:r>
            <a:r>
              <a:rPr lang="en-GB" sz="1000" dirty="0" err="1" smtClean="0"/>
              <a:t>yuan</a:t>
            </a:r>
            <a:r>
              <a:rPr lang="en-GB" sz="1000" dirty="0" smtClean="0"/>
              <a:t> to build a university city of 43.3sq.km, accommodating about 300,000 students.   </a:t>
            </a:r>
          </a:p>
          <a:p>
            <a:r>
              <a:rPr lang="en-GB" sz="1000" dirty="0" smtClean="0"/>
              <a:t> </a:t>
            </a:r>
          </a:p>
          <a:p>
            <a:r>
              <a:rPr lang="en-GB" sz="1000" dirty="0" smtClean="0"/>
              <a:t>Foreign universities have been increasingly active in Guangzhou, including University of Lancaster (UK) establishing a joint campus with Guangdong University of Foreign Studies and Carnegie Mellon (US ) establishing a joint school with SYS. Guangzhou Municipal government welcomes international co-operations in education, as well as research collaboration.  It is estimated that Guangzhou’s total investment in research and development is about 2.5% of its GDP, ranking top ten in China. Eleven national key research institutes and twelve national R &amp; D Centres of Engineering are located in Guangzhou including Guangzhou Institute of Biomedicine and Health (CAS), Guangzhou Institute of Geochemistry (CAS), and South China Sea Institute of </a:t>
            </a:r>
            <a:r>
              <a:rPr lang="en-GB" sz="1000" dirty="0" err="1" smtClean="0"/>
              <a:t>Oceanology</a:t>
            </a:r>
            <a:r>
              <a:rPr lang="en-GB" sz="1000" dirty="0" smtClean="0"/>
              <a:t> (CAS).  Guangzhou’s 12th Five Year Plan highlighted that the city should build its economy on research and innovation.   </a:t>
            </a:r>
          </a:p>
        </p:txBody>
      </p:sp>
      <p:pic>
        <p:nvPicPr>
          <p:cNvPr id="20" name="Content Placeholder 15" descr="Research Grants Chemistry.jpg"/>
          <p:cNvPicPr>
            <a:picLocks noGrp="1" noChangeAspect="1"/>
          </p:cNvPicPr>
          <p:nvPr>
            <p:ph sz="half" idx="2"/>
          </p:nvPr>
        </p:nvPicPr>
        <p:blipFill>
          <a:blip r:embed="rId3" cstate="print"/>
          <a:stretch>
            <a:fillRect/>
          </a:stretch>
        </p:blipFill>
        <p:spPr>
          <a:xfrm>
            <a:off x="1988800" y="7799814"/>
            <a:ext cx="2016280" cy="1344187"/>
          </a:xfrm>
        </p:spPr>
      </p:pic>
      <p:pic>
        <p:nvPicPr>
          <p:cNvPr id="21" name="Content Placeholder 15" descr="Research Grants Chemistry.jpg"/>
          <p:cNvPicPr>
            <a:picLocks noGrp="1" noChangeAspect="1"/>
          </p:cNvPicPr>
          <p:nvPr>
            <p:ph sz="half" idx="2"/>
          </p:nvPr>
        </p:nvPicPr>
        <p:blipFill>
          <a:blip r:embed="rId4" cstate="print"/>
          <a:stretch>
            <a:fillRect/>
          </a:stretch>
        </p:blipFill>
        <p:spPr>
          <a:xfrm>
            <a:off x="2060810" y="6516270"/>
            <a:ext cx="1944270" cy="1296180"/>
          </a:xfrm>
        </p:spPr>
      </p:pic>
      <p:pic>
        <p:nvPicPr>
          <p:cNvPr id="22" name="Content Placeholder 15" descr="Research Grants Chemistry.jpg"/>
          <p:cNvPicPr>
            <a:picLocks noGrp="1" noChangeAspect="1"/>
          </p:cNvPicPr>
          <p:nvPr>
            <p:ph sz="half" idx="2"/>
          </p:nvPr>
        </p:nvPicPr>
        <p:blipFill>
          <a:blip r:embed="rId5" cstate="print"/>
          <a:stretch>
            <a:fillRect/>
          </a:stretch>
        </p:blipFill>
        <p:spPr>
          <a:xfrm>
            <a:off x="0" y="6516269"/>
            <a:ext cx="2060810" cy="1373873"/>
          </a:xfrm>
        </p:spPr>
      </p:pic>
      <p:pic>
        <p:nvPicPr>
          <p:cNvPr id="23" name="Content Placeholder 15" descr="Research Grants Chemistry.jpg"/>
          <p:cNvPicPr>
            <a:picLocks noGrp="1" noChangeAspect="1"/>
          </p:cNvPicPr>
          <p:nvPr>
            <p:ph sz="half" idx="2"/>
          </p:nvPr>
        </p:nvPicPr>
        <p:blipFill>
          <a:blip r:embed="rId6" cstate="print"/>
          <a:stretch>
            <a:fillRect/>
          </a:stretch>
        </p:blipFill>
        <p:spPr>
          <a:xfrm>
            <a:off x="-1" y="7812450"/>
            <a:ext cx="1997325" cy="1331551"/>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6858000" cy="755650"/>
          </a:xfrm>
          <a:prstGeom prst="rect">
            <a:avLst/>
          </a:prstGeom>
          <a:solidFill>
            <a:srgbClr val="6FC05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 name="Title 6"/>
          <p:cNvSpPr txBox="1">
            <a:spLocks/>
          </p:cNvSpPr>
          <p:nvPr/>
        </p:nvSpPr>
        <p:spPr bwMode="auto">
          <a:xfrm>
            <a:off x="2719388" y="58738"/>
            <a:ext cx="4022725" cy="647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smtClean="0">
                <a:ln>
                  <a:noFill/>
                </a:ln>
                <a:solidFill>
                  <a:schemeClr val="bg1"/>
                </a:solidFill>
                <a:effectLst/>
                <a:uLnTx/>
                <a:uFillTx/>
                <a:latin typeface="Baskerville Old Face" pitchFamily="18" charset="0"/>
                <a:ea typeface="+mj-ea"/>
                <a:cs typeface="+mj-cs"/>
              </a:rPr>
              <a:t>College News</a:t>
            </a:r>
          </a:p>
        </p:txBody>
      </p:sp>
      <p:sp>
        <p:nvSpPr>
          <p:cNvPr id="14" name="TextBox 13"/>
          <p:cNvSpPr txBox="1"/>
          <p:nvPr/>
        </p:nvSpPr>
        <p:spPr>
          <a:xfrm>
            <a:off x="332570" y="1168380"/>
            <a:ext cx="3960550" cy="523220"/>
          </a:xfrm>
          <a:prstGeom prst="rect">
            <a:avLst/>
          </a:prstGeom>
          <a:noFill/>
        </p:spPr>
        <p:txBody>
          <a:bodyPr wrap="square" rtlCol="0">
            <a:spAutoFit/>
          </a:bodyPr>
          <a:lstStyle/>
          <a:p>
            <a:r>
              <a:rPr lang="en-GB" sz="1400" b="1" dirty="0" smtClean="0">
                <a:solidFill>
                  <a:srgbClr val="6FC055"/>
                </a:solidFill>
              </a:rPr>
              <a:t>EPS Grand Challenge off to a great start!</a:t>
            </a:r>
            <a:endParaRPr lang="en-GB" sz="1400" dirty="0" smtClean="0">
              <a:solidFill>
                <a:srgbClr val="6FC055"/>
              </a:solidFill>
            </a:endParaRPr>
          </a:p>
          <a:p>
            <a:endParaRPr lang="en-GB" sz="1400" b="1" dirty="0" smtClean="0">
              <a:solidFill>
                <a:srgbClr val="6FC055"/>
              </a:solidFill>
            </a:endParaRPr>
          </a:p>
        </p:txBody>
      </p:sp>
      <p:sp>
        <p:nvSpPr>
          <p:cNvPr id="25" name="TextBox 24"/>
          <p:cNvSpPr txBox="1"/>
          <p:nvPr/>
        </p:nvSpPr>
        <p:spPr>
          <a:xfrm>
            <a:off x="332570" y="1660337"/>
            <a:ext cx="3096430" cy="3939540"/>
          </a:xfrm>
          <a:prstGeom prst="rect">
            <a:avLst/>
          </a:prstGeom>
          <a:noFill/>
        </p:spPr>
        <p:txBody>
          <a:bodyPr wrap="square" rtlCol="0">
            <a:spAutoFit/>
          </a:bodyPr>
          <a:lstStyle/>
          <a:p>
            <a:r>
              <a:rPr lang="en-GB" sz="1000" dirty="0" smtClean="0"/>
              <a:t>On Monday 18 June, a full cohort of students from the universities of Birmingham and Aston came together for the first time, ready to take on 2012’s Grand Challenge. </a:t>
            </a:r>
          </a:p>
          <a:p>
            <a:r>
              <a:rPr lang="en-GB" sz="1000" dirty="0" smtClean="0"/>
              <a:t> </a:t>
            </a:r>
          </a:p>
          <a:p>
            <a:r>
              <a:rPr lang="en-GB" sz="1000" dirty="0" smtClean="0"/>
              <a:t>Throughout the week the group of 47 was allocated into six teams, ready to take on the challenges issued by IBM and Atkins, surrounding Birmingham issues, and supported by Birmingham City Council and Birmingham Science Park. Before starting their projects proper, the students had workshops on team building, leadership, problem solving and decision making, multi-faceted optimisation, communication skills, project and time management, intellectual property and creativity and innovation. Armed with these new-found (or newly-reinforced) skills, the teams developed their ideas and presented them on Friday 13 July. </a:t>
            </a:r>
          </a:p>
          <a:p>
            <a:r>
              <a:rPr lang="en-GB" sz="1000" dirty="0" smtClean="0"/>
              <a:t> </a:t>
            </a:r>
          </a:p>
          <a:p>
            <a:r>
              <a:rPr lang="en-GB" sz="1000" dirty="0" smtClean="0"/>
              <a:t>Jenny Illingsworth, Grand Challenge coordinator and module leader, commented; “There is so much energy; the students are raring to go and have gelled into their teams really well. They’re wonderfully enthusiastic and the mixture of Aston and Birmingham students gives an even better </a:t>
            </a:r>
          </a:p>
        </p:txBody>
      </p:sp>
      <p:sp>
        <p:nvSpPr>
          <p:cNvPr id="30" name="Rectangle 29"/>
          <p:cNvSpPr/>
          <p:nvPr/>
        </p:nvSpPr>
        <p:spPr>
          <a:xfrm>
            <a:off x="0" y="5724160"/>
            <a:ext cx="6858000" cy="3419840"/>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6FC055"/>
              </a:solidFill>
            </a:endParaRPr>
          </a:p>
        </p:txBody>
      </p:sp>
      <p:sp>
        <p:nvSpPr>
          <p:cNvPr id="31" name="TextBox 30"/>
          <p:cNvSpPr txBox="1"/>
          <p:nvPr/>
        </p:nvSpPr>
        <p:spPr>
          <a:xfrm>
            <a:off x="332570" y="5940190"/>
            <a:ext cx="4464620" cy="307777"/>
          </a:xfrm>
          <a:prstGeom prst="rect">
            <a:avLst/>
          </a:prstGeom>
          <a:noFill/>
        </p:spPr>
        <p:txBody>
          <a:bodyPr wrap="square" rtlCol="0">
            <a:spAutoFit/>
          </a:bodyPr>
          <a:lstStyle/>
          <a:p>
            <a:r>
              <a:rPr lang="en-US" sz="1400" b="1" dirty="0" smtClean="0">
                <a:solidFill>
                  <a:schemeClr val="bg1"/>
                </a:solidFill>
              </a:rPr>
              <a:t>Research Poster Conference</a:t>
            </a:r>
            <a:r>
              <a:rPr lang="en-GB" sz="1400" b="1" dirty="0" smtClean="0">
                <a:solidFill>
                  <a:schemeClr val="bg1"/>
                </a:solidFill>
              </a:rPr>
              <a:t>—the results!</a:t>
            </a:r>
          </a:p>
        </p:txBody>
      </p:sp>
      <p:sp>
        <p:nvSpPr>
          <p:cNvPr id="32" name="TextBox 31"/>
          <p:cNvSpPr txBox="1"/>
          <p:nvPr/>
        </p:nvSpPr>
        <p:spPr>
          <a:xfrm>
            <a:off x="332570" y="6400196"/>
            <a:ext cx="2160300" cy="2554545"/>
          </a:xfrm>
          <a:prstGeom prst="rect">
            <a:avLst/>
          </a:prstGeom>
          <a:noFill/>
        </p:spPr>
        <p:txBody>
          <a:bodyPr wrap="square" rtlCol="0">
            <a:spAutoFit/>
          </a:bodyPr>
          <a:lstStyle/>
          <a:p>
            <a:r>
              <a:rPr lang="en-GB" sz="1000" b="1" dirty="0" smtClean="0">
                <a:solidFill>
                  <a:schemeClr val="bg1"/>
                </a:solidFill>
              </a:rPr>
              <a:t>Runner up:</a:t>
            </a:r>
            <a:r>
              <a:rPr lang="en-GB" sz="1000" dirty="0" smtClean="0">
                <a:solidFill>
                  <a:schemeClr val="bg1"/>
                </a:solidFill>
              </a:rPr>
              <a:t/>
            </a:r>
            <a:br>
              <a:rPr lang="en-GB" sz="1000" dirty="0" smtClean="0">
                <a:solidFill>
                  <a:schemeClr val="bg1"/>
                </a:solidFill>
              </a:rPr>
            </a:br>
            <a:r>
              <a:rPr lang="en-GB" sz="1000" dirty="0" smtClean="0">
                <a:solidFill>
                  <a:schemeClr val="bg1"/>
                </a:solidFill>
              </a:rPr>
              <a:t>David Ryan</a:t>
            </a:r>
            <a:br>
              <a:rPr lang="en-GB" sz="1000" dirty="0" smtClean="0">
                <a:solidFill>
                  <a:schemeClr val="bg1"/>
                </a:solidFill>
              </a:rPr>
            </a:br>
            <a:r>
              <a:rPr lang="en-GB" sz="1000" i="1" dirty="0" smtClean="0">
                <a:solidFill>
                  <a:schemeClr val="bg1"/>
                </a:solidFill>
              </a:rPr>
              <a:t>Measuring </a:t>
            </a:r>
            <a:r>
              <a:rPr lang="en-GB" sz="1000" i="1" dirty="0" err="1" smtClean="0">
                <a:solidFill>
                  <a:schemeClr val="bg1"/>
                </a:solidFill>
              </a:rPr>
              <a:t>cavitation</a:t>
            </a:r>
            <a:r>
              <a:rPr lang="en-GB" sz="1000" i="1" dirty="0" smtClean="0">
                <a:solidFill>
                  <a:schemeClr val="bg1"/>
                </a:solidFill>
              </a:rPr>
              <a:t> onset in a </a:t>
            </a:r>
            <a:r>
              <a:rPr lang="en-GB" sz="1000" i="1" dirty="0" err="1" smtClean="0">
                <a:solidFill>
                  <a:schemeClr val="bg1"/>
                </a:solidFill>
              </a:rPr>
              <a:t>Sonolator</a:t>
            </a:r>
            <a:endParaRPr lang="en-GB" sz="1000" dirty="0" smtClean="0">
              <a:solidFill>
                <a:schemeClr val="bg1"/>
              </a:solidFill>
            </a:endParaRPr>
          </a:p>
          <a:p>
            <a:endParaRPr lang="en-GB" sz="1000" b="1" dirty="0" smtClean="0">
              <a:solidFill>
                <a:schemeClr val="bg1"/>
              </a:solidFill>
            </a:endParaRPr>
          </a:p>
          <a:p>
            <a:r>
              <a:rPr lang="en-GB" sz="1000" b="1" dirty="0" smtClean="0">
                <a:solidFill>
                  <a:schemeClr val="bg1"/>
                </a:solidFill>
              </a:rPr>
              <a:t>1st place prize:</a:t>
            </a:r>
            <a:r>
              <a:rPr lang="en-GB" sz="1000" dirty="0" smtClean="0">
                <a:solidFill>
                  <a:schemeClr val="bg1"/>
                </a:solidFill>
              </a:rPr>
              <a:t/>
            </a:r>
            <a:br>
              <a:rPr lang="en-GB" sz="1000" dirty="0" smtClean="0">
                <a:solidFill>
                  <a:schemeClr val="bg1"/>
                </a:solidFill>
              </a:rPr>
            </a:br>
            <a:r>
              <a:rPr lang="en-GB" sz="1000" dirty="0" smtClean="0">
                <a:solidFill>
                  <a:schemeClr val="bg1"/>
                </a:solidFill>
              </a:rPr>
              <a:t>David </a:t>
            </a:r>
            <a:r>
              <a:rPr lang="en-GB" sz="1000" dirty="0" err="1" smtClean="0">
                <a:solidFill>
                  <a:schemeClr val="bg1"/>
                </a:solidFill>
              </a:rPr>
              <a:t>Soper</a:t>
            </a:r>
            <a:endParaRPr lang="en-GB" sz="1000" dirty="0" smtClean="0">
              <a:solidFill>
                <a:schemeClr val="bg1"/>
              </a:solidFill>
            </a:endParaRPr>
          </a:p>
          <a:p>
            <a:r>
              <a:rPr lang="en-GB" sz="1000" i="1" dirty="0" smtClean="0">
                <a:solidFill>
                  <a:schemeClr val="bg1"/>
                </a:solidFill>
              </a:rPr>
              <a:t>The aerodynamics of freight trains</a:t>
            </a:r>
            <a:endParaRPr lang="en-GB" sz="1000" dirty="0" smtClean="0">
              <a:solidFill>
                <a:schemeClr val="bg1"/>
              </a:solidFill>
            </a:endParaRPr>
          </a:p>
          <a:p>
            <a:endParaRPr lang="en-GB" sz="1000" b="1" dirty="0" smtClean="0">
              <a:solidFill>
                <a:schemeClr val="bg1"/>
              </a:solidFill>
            </a:endParaRPr>
          </a:p>
          <a:p>
            <a:r>
              <a:rPr lang="en-GB" sz="1000" b="1" dirty="0" smtClean="0">
                <a:solidFill>
                  <a:schemeClr val="bg1"/>
                </a:solidFill>
              </a:rPr>
              <a:t>Overall winner:</a:t>
            </a:r>
            <a:r>
              <a:rPr lang="en-GB" sz="1000" dirty="0" smtClean="0">
                <a:solidFill>
                  <a:schemeClr val="bg1"/>
                </a:solidFill>
              </a:rPr>
              <a:t/>
            </a:r>
            <a:br>
              <a:rPr lang="en-GB" sz="1000" dirty="0" smtClean="0">
                <a:solidFill>
                  <a:schemeClr val="bg1"/>
                </a:solidFill>
              </a:rPr>
            </a:br>
            <a:r>
              <a:rPr lang="en-GB" sz="1000" dirty="0" smtClean="0">
                <a:solidFill>
                  <a:schemeClr val="bg1"/>
                </a:solidFill>
              </a:rPr>
              <a:t>Emily Owen</a:t>
            </a:r>
            <a:br>
              <a:rPr lang="en-GB" sz="1000" dirty="0" smtClean="0">
                <a:solidFill>
                  <a:schemeClr val="bg1"/>
                </a:solidFill>
              </a:rPr>
            </a:br>
            <a:r>
              <a:rPr lang="en-GB" sz="1000" i="1" dirty="0" smtClean="0">
                <a:solidFill>
                  <a:schemeClr val="bg1"/>
                </a:solidFill>
              </a:rPr>
              <a:t>Bumblebees: Cold Tolerance and Impacts of Diet</a:t>
            </a:r>
          </a:p>
          <a:p>
            <a:endParaRPr lang="en-US" sz="1000" i="1" dirty="0" smtClean="0">
              <a:solidFill>
                <a:schemeClr val="bg1"/>
              </a:solidFill>
            </a:endParaRPr>
          </a:p>
          <a:p>
            <a:r>
              <a:rPr lang="en-US" sz="1000" dirty="0" smtClean="0">
                <a:solidFill>
                  <a:schemeClr val="bg1"/>
                </a:solidFill>
              </a:rPr>
              <a:t>The winning posters can be found </a:t>
            </a:r>
            <a:r>
              <a:rPr lang="en-US" sz="1000" dirty="0" smtClean="0">
                <a:solidFill>
                  <a:schemeClr val="bg1"/>
                </a:solidFill>
                <a:hlinkClick r:id="rId2"/>
              </a:rPr>
              <a:t>here</a:t>
            </a:r>
            <a:r>
              <a:rPr lang="en-US" sz="1000" dirty="0" smtClean="0">
                <a:solidFill>
                  <a:schemeClr val="bg1"/>
                </a:solidFill>
              </a:rPr>
              <a:t>.</a:t>
            </a:r>
            <a:endParaRPr lang="en-GB" sz="1000" dirty="0">
              <a:solidFill>
                <a:schemeClr val="bg1"/>
              </a:solidFill>
            </a:endParaRPr>
          </a:p>
        </p:txBody>
      </p:sp>
      <p:pic>
        <p:nvPicPr>
          <p:cNvPr id="17" name="Picture 16"/>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3789050" y="1691600"/>
            <a:ext cx="2808390" cy="1656230"/>
          </a:xfrm>
          <a:prstGeom prst="rect">
            <a:avLst/>
          </a:prstGeom>
        </p:spPr>
      </p:pic>
      <p:sp>
        <p:nvSpPr>
          <p:cNvPr id="21" name="TextBox 20"/>
          <p:cNvSpPr txBox="1"/>
          <p:nvPr/>
        </p:nvSpPr>
        <p:spPr>
          <a:xfrm>
            <a:off x="3573020" y="3347830"/>
            <a:ext cx="3096430" cy="2092881"/>
          </a:xfrm>
          <a:prstGeom prst="rect">
            <a:avLst/>
          </a:prstGeom>
          <a:noFill/>
        </p:spPr>
        <p:txBody>
          <a:bodyPr wrap="square" rtlCol="0">
            <a:spAutoFit/>
          </a:bodyPr>
          <a:lstStyle/>
          <a:p>
            <a:r>
              <a:rPr lang="en-GB" sz="1000" i="1" dirty="0" smtClean="0"/>
              <a:t>     Rebecca </a:t>
            </a:r>
            <a:r>
              <a:rPr lang="en-GB" sz="1000" i="1" dirty="0" err="1" smtClean="0"/>
              <a:t>Brenon</a:t>
            </a:r>
            <a:r>
              <a:rPr lang="en-GB" sz="1000" i="1" dirty="0" smtClean="0"/>
              <a:t>, BSc Maths </a:t>
            </a:r>
            <a:r>
              <a:rPr lang="en-GB" sz="1000" i="1" dirty="0" err="1" smtClean="0"/>
              <a:t>graduand</a:t>
            </a:r>
            <a:r>
              <a:rPr lang="en-GB" sz="1000" i="1" dirty="0" smtClean="0"/>
              <a:t>, enjoying   </a:t>
            </a:r>
          </a:p>
          <a:p>
            <a:r>
              <a:rPr lang="en-GB" sz="1000" i="1" dirty="0" smtClean="0"/>
              <a:t>     the Creativity &amp; Innovation ideas-generation </a:t>
            </a:r>
          </a:p>
          <a:p>
            <a:r>
              <a:rPr lang="en-GB" sz="1000" i="1" dirty="0" smtClean="0"/>
              <a:t>     workshop on Friday 22 June.</a:t>
            </a:r>
          </a:p>
          <a:p>
            <a:endParaRPr lang="en-US" sz="1000" i="1" dirty="0" smtClean="0"/>
          </a:p>
          <a:p>
            <a:r>
              <a:rPr lang="en-GB" sz="1000" dirty="0" smtClean="0"/>
              <a:t>variety and outlook  than we could have expected. I can’t wait to see how their ideas develop over the next three weeks.”   </a:t>
            </a:r>
          </a:p>
          <a:p>
            <a:endParaRPr lang="en-US" sz="1000" dirty="0" smtClean="0"/>
          </a:p>
          <a:p>
            <a:r>
              <a:rPr lang="en-GB" sz="1000" dirty="0" smtClean="0"/>
              <a:t>For more information on Grand Challenge, please contact Jenny Illingsworth, Assistant Regional Director, HE STEM Programme Midlands &amp; East Anglia, on </a:t>
            </a:r>
            <a:r>
              <a:rPr lang="en-GB" sz="1000" u="sng" dirty="0" smtClean="0">
                <a:hlinkClick r:id="rId4"/>
              </a:rPr>
              <a:t>j.s.illingsworth@bham.ac.uk</a:t>
            </a:r>
            <a:r>
              <a:rPr lang="en-GB" sz="1000" dirty="0" smtClean="0"/>
              <a:t> or 0121 414 4165.</a:t>
            </a:r>
          </a:p>
        </p:txBody>
      </p:sp>
      <p:sp>
        <p:nvSpPr>
          <p:cNvPr id="23" name="TextBox 22"/>
          <p:cNvSpPr txBox="1"/>
          <p:nvPr/>
        </p:nvSpPr>
        <p:spPr>
          <a:xfrm>
            <a:off x="4869200" y="6347923"/>
            <a:ext cx="1800250" cy="2400657"/>
          </a:xfrm>
          <a:prstGeom prst="rect">
            <a:avLst/>
          </a:prstGeom>
          <a:noFill/>
        </p:spPr>
        <p:txBody>
          <a:bodyPr wrap="square" rtlCol="0">
            <a:spAutoFit/>
          </a:bodyPr>
          <a:lstStyle/>
          <a:p>
            <a:r>
              <a:rPr lang="en-GB" sz="1000" b="1" dirty="0" smtClean="0">
                <a:solidFill>
                  <a:schemeClr val="bg1"/>
                </a:solidFill>
              </a:rPr>
              <a:t>Birmingham Brief Competition</a:t>
            </a:r>
            <a:endParaRPr lang="en-GB" sz="1000" dirty="0" smtClean="0">
              <a:solidFill>
                <a:schemeClr val="bg1"/>
              </a:solidFill>
            </a:endParaRPr>
          </a:p>
          <a:p>
            <a:r>
              <a:rPr lang="en-GB" sz="1000" dirty="0" smtClean="0">
                <a:solidFill>
                  <a:schemeClr val="bg1"/>
                </a:solidFill>
              </a:rPr>
              <a:t>Entrants to the Research Poster Conference could also enter the Birmingham Brief competition for a chance for their abstract to be published on the University of Birmingham web site. </a:t>
            </a:r>
          </a:p>
          <a:p>
            <a:endParaRPr lang="en-US" sz="1000" dirty="0" smtClean="0">
              <a:solidFill>
                <a:schemeClr val="bg1"/>
              </a:solidFill>
            </a:endParaRPr>
          </a:p>
          <a:p>
            <a:r>
              <a:rPr lang="fr-FR" sz="1000" dirty="0" smtClean="0">
                <a:solidFill>
                  <a:schemeClr val="bg1"/>
                </a:solidFill>
              </a:rPr>
              <a:t>The </a:t>
            </a:r>
            <a:r>
              <a:rPr lang="fr-FR" sz="1000" dirty="0" err="1" smtClean="0">
                <a:solidFill>
                  <a:schemeClr val="bg1"/>
                </a:solidFill>
              </a:rPr>
              <a:t>College</a:t>
            </a:r>
            <a:r>
              <a:rPr lang="fr-FR" sz="1000" dirty="0" smtClean="0">
                <a:solidFill>
                  <a:schemeClr val="bg1"/>
                </a:solidFill>
              </a:rPr>
              <a:t> winners </a:t>
            </a:r>
            <a:r>
              <a:rPr lang="fr-FR" sz="1000" dirty="0" err="1" smtClean="0">
                <a:solidFill>
                  <a:schemeClr val="bg1"/>
                </a:solidFill>
              </a:rPr>
              <a:t>were</a:t>
            </a:r>
            <a:r>
              <a:rPr lang="fr-FR" sz="1000" dirty="0" smtClean="0">
                <a:solidFill>
                  <a:schemeClr val="bg1"/>
                </a:solidFill>
              </a:rPr>
              <a:t> David Infante Sanchez, </a:t>
            </a:r>
            <a:r>
              <a:rPr lang="fr-FR" sz="1000" dirty="0" err="1" smtClean="0">
                <a:solidFill>
                  <a:schemeClr val="bg1"/>
                </a:solidFill>
              </a:rPr>
              <a:t>Amrit</a:t>
            </a:r>
            <a:r>
              <a:rPr lang="fr-FR" sz="1000" dirty="0" smtClean="0">
                <a:solidFill>
                  <a:schemeClr val="bg1"/>
                </a:solidFill>
              </a:rPr>
              <a:t> </a:t>
            </a:r>
            <a:r>
              <a:rPr lang="fr-FR" sz="1000" dirty="0" err="1" smtClean="0">
                <a:solidFill>
                  <a:schemeClr val="bg1"/>
                </a:solidFill>
              </a:rPr>
              <a:t>Chandan</a:t>
            </a:r>
            <a:r>
              <a:rPr lang="fr-FR" sz="1000" dirty="0" smtClean="0">
                <a:solidFill>
                  <a:schemeClr val="bg1"/>
                </a:solidFill>
              </a:rPr>
              <a:t>, and </a:t>
            </a:r>
            <a:r>
              <a:rPr lang="fr-FR" sz="1000" dirty="0" err="1" smtClean="0">
                <a:solidFill>
                  <a:schemeClr val="bg1"/>
                </a:solidFill>
              </a:rPr>
              <a:t>Maryam</a:t>
            </a:r>
            <a:r>
              <a:rPr lang="fr-FR" sz="1000" dirty="0" smtClean="0">
                <a:solidFill>
                  <a:schemeClr val="bg1"/>
                </a:solidFill>
              </a:rPr>
              <a:t> </a:t>
            </a:r>
            <a:r>
              <a:rPr lang="fr-FR" sz="1000" dirty="0" err="1" smtClean="0">
                <a:solidFill>
                  <a:schemeClr val="bg1"/>
                </a:solidFill>
              </a:rPr>
              <a:t>Najafian</a:t>
            </a:r>
            <a:r>
              <a:rPr lang="fr-FR" sz="1000" dirty="0" smtClean="0">
                <a:solidFill>
                  <a:schemeClr val="bg1"/>
                </a:solidFill>
              </a:rPr>
              <a:t>.</a:t>
            </a:r>
          </a:p>
        </p:txBody>
      </p:sp>
      <p:pic>
        <p:nvPicPr>
          <p:cNvPr id="26" name="Picture 25"/>
          <p:cNvPicPr/>
          <p:nvPr/>
        </p:nvPicPr>
        <p:blipFill>
          <a:blip r:embed="rId5" cstate="print"/>
          <a:stretch>
            <a:fillRect/>
          </a:stretch>
        </p:blipFill>
        <p:spPr>
          <a:xfrm>
            <a:off x="2444864" y="6444260"/>
            <a:ext cx="2208306" cy="1656230"/>
          </a:xfrm>
          <a:prstGeom prst="rect">
            <a:avLst/>
          </a:prstGeom>
        </p:spPr>
      </p:pic>
      <p:sp>
        <p:nvSpPr>
          <p:cNvPr id="13" name="TextBox 12"/>
          <p:cNvSpPr txBox="1"/>
          <p:nvPr/>
        </p:nvSpPr>
        <p:spPr>
          <a:xfrm>
            <a:off x="2780910" y="8097559"/>
            <a:ext cx="1728240" cy="553998"/>
          </a:xfrm>
          <a:prstGeom prst="rect">
            <a:avLst/>
          </a:prstGeom>
          <a:noFill/>
        </p:spPr>
        <p:txBody>
          <a:bodyPr wrap="square" rtlCol="0">
            <a:spAutoFit/>
          </a:bodyPr>
          <a:lstStyle/>
          <a:p>
            <a:r>
              <a:rPr lang="en-GB" sz="1000" i="1" dirty="0" smtClean="0">
                <a:solidFill>
                  <a:schemeClr val="bg1"/>
                </a:solidFill>
              </a:rPr>
              <a:t>Above:  David </a:t>
            </a:r>
            <a:r>
              <a:rPr lang="en-GB" sz="1000" i="1" dirty="0" err="1" smtClean="0">
                <a:solidFill>
                  <a:schemeClr val="bg1"/>
                </a:solidFill>
              </a:rPr>
              <a:t>Soper</a:t>
            </a:r>
            <a:r>
              <a:rPr lang="en-GB" sz="1000" i="1" dirty="0" smtClean="0">
                <a:solidFill>
                  <a:schemeClr val="bg1"/>
                </a:solidFill>
              </a:rPr>
              <a:t> next to his winning poster.</a:t>
            </a:r>
          </a:p>
          <a:p>
            <a:endParaRPr lang="en-US" sz="1000" i="1"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6858000" cy="755650"/>
          </a:xfrm>
          <a:prstGeom prst="rect">
            <a:avLst/>
          </a:prstGeom>
          <a:solidFill>
            <a:srgbClr val="6FC05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 name="Title 6"/>
          <p:cNvSpPr txBox="1">
            <a:spLocks/>
          </p:cNvSpPr>
          <p:nvPr/>
        </p:nvSpPr>
        <p:spPr bwMode="auto">
          <a:xfrm>
            <a:off x="2719388" y="58738"/>
            <a:ext cx="4022725" cy="647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smtClean="0">
                <a:ln>
                  <a:noFill/>
                </a:ln>
                <a:solidFill>
                  <a:schemeClr val="bg1"/>
                </a:solidFill>
                <a:effectLst/>
                <a:uLnTx/>
                <a:uFillTx/>
                <a:latin typeface="Baskerville Old Face" pitchFamily="18" charset="0"/>
                <a:ea typeface="+mj-ea"/>
                <a:cs typeface="+mj-cs"/>
              </a:rPr>
              <a:t>College News</a:t>
            </a:r>
          </a:p>
        </p:txBody>
      </p:sp>
      <p:sp>
        <p:nvSpPr>
          <p:cNvPr id="14" name="TextBox 13"/>
          <p:cNvSpPr txBox="1"/>
          <p:nvPr/>
        </p:nvSpPr>
        <p:spPr>
          <a:xfrm>
            <a:off x="332570" y="1168380"/>
            <a:ext cx="3960550" cy="523220"/>
          </a:xfrm>
          <a:prstGeom prst="rect">
            <a:avLst/>
          </a:prstGeom>
          <a:noFill/>
        </p:spPr>
        <p:txBody>
          <a:bodyPr wrap="square" rtlCol="0">
            <a:spAutoFit/>
          </a:bodyPr>
          <a:lstStyle/>
          <a:p>
            <a:r>
              <a:rPr lang="en-GB" sz="1400" b="1" dirty="0" smtClean="0">
                <a:solidFill>
                  <a:srgbClr val="6FC055"/>
                </a:solidFill>
              </a:rPr>
              <a:t>National HE STEM Programme Conference</a:t>
            </a:r>
          </a:p>
          <a:p>
            <a:endParaRPr lang="en-GB" sz="1400" b="1" dirty="0" smtClean="0">
              <a:solidFill>
                <a:srgbClr val="6FC055"/>
              </a:solidFill>
            </a:endParaRPr>
          </a:p>
        </p:txBody>
      </p:sp>
      <p:sp>
        <p:nvSpPr>
          <p:cNvPr id="25" name="TextBox 24"/>
          <p:cNvSpPr txBox="1"/>
          <p:nvPr/>
        </p:nvSpPr>
        <p:spPr>
          <a:xfrm>
            <a:off x="332570" y="1660337"/>
            <a:ext cx="3096430" cy="5016758"/>
          </a:xfrm>
          <a:prstGeom prst="rect">
            <a:avLst/>
          </a:prstGeom>
          <a:noFill/>
        </p:spPr>
        <p:txBody>
          <a:bodyPr wrap="square" rtlCol="0">
            <a:spAutoFit/>
          </a:bodyPr>
          <a:lstStyle/>
          <a:p>
            <a:r>
              <a:rPr lang="en-GB" sz="1000" dirty="0" smtClean="0"/>
              <a:t>On the </a:t>
            </a:r>
            <a:r>
              <a:rPr lang="en-GB" sz="1000" b="1" dirty="0" smtClean="0"/>
              <a:t>4–6 September</a:t>
            </a:r>
            <a:r>
              <a:rPr lang="en-GB" sz="1000" dirty="0" smtClean="0"/>
              <a:t>, the National HE STEM Programme, a £21million, 3-year initiative established by the Higher Education Funding Councils for England and Wales, will hold a major conference showcasing and disseminating the learning from its work within England and Wales.</a:t>
            </a:r>
          </a:p>
          <a:p>
            <a:r>
              <a:rPr lang="en-GB" sz="1000" dirty="0" smtClean="0"/>
              <a:t> </a:t>
            </a:r>
          </a:p>
          <a:p>
            <a:r>
              <a:rPr lang="en-GB" sz="1000" dirty="0" smtClean="0"/>
              <a:t>Confirmed Keynote speakers include: </a:t>
            </a:r>
          </a:p>
          <a:p>
            <a:r>
              <a:rPr lang="en-GB" sz="1000" dirty="0" smtClean="0"/>
              <a:t>• The </a:t>
            </a:r>
            <a:r>
              <a:rPr lang="en-GB" sz="1000" b="1" dirty="0" err="1" smtClean="0"/>
              <a:t>Rt</a:t>
            </a:r>
            <a:r>
              <a:rPr lang="en-GB" sz="1000" b="1" dirty="0" smtClean="0"/>
              <a:t> Hon</a:t>
            </a:r>
            <a:r>
              <a:rPr lang="en-GB" sz="1000" dirty="0" smtClean="0"/>
              <a:t> </a:t>
            </a:r>
            <a:r>
              <a:rPr lang="en-GB" sz="1000" b="1" dirty="0" smtClean="0"/>
              <a:t>David </a:t>
            </a:r>
            <a:r>
              <a:rPr lang="en-GB" sz="1000" b="1" dirty="0" err="1" smtClean="0"/>
              <a:t>Willetts</a:t>
            </a:r>
            <a:r>
              <a:rPr lang="en-GB" sz="1000" b="1" dirty="0" smtClean="0"/>
              <a:t> MP</a:t>
            </a:r>
            <a:r>
              <a:rPr lang="en-GB" sz="1000" dirty="0" smtClean="0"/>
              <a:t> (Minister of State for Universities and Science).</a:t>
            </a:r>
          </a:p>
          <a:p>
            <a:r>
              <a:rPr lang="en-GB" sz="1000" dirty="0" smtClean="0"/>
              <a:t>• </a:t>
            </a:r>
            <a:r>
              <a:rPr lang="en-GB" sz="1000" b="1" dirty="0" smtClean="0"/>
              <a:t>Lord</a:t>
            </a:r>
            <a:r>
              <a:rPr lang="en-GB" sz="1000" dirty="0" smtClean="0"/>
              <a:t> </a:t>
            </a:r>
            <a:r>
              <a:rPr lang="en-GB" sz="1000" b="1" dirty="0" smtClean="0"/>
              <a:t>Robert Winston</a:t>
            </a:r>
            <a:r>
              <a:rPr lang="en-GB" sz="1000" dirty="0" smtClean="0"/>
              <a:t> (Professor of Science and Society and Emeritus Professor of Fertility Studies at Imperial College, Author, Science Broadcaster, and Politician)</a:t>
            </a:r>
          </a:p>
          <a:p>
            <a:r>
              <a:rPr lang="en-GB" sz="1000" dirty="0" smtClean="0"/>
              <a:t>• </a:t>
            </a:r>
            <a:r>
              <a:rPr lang="en-GB" sz="1000" b="1" dirty="0" smtClean="0"/>
              <a:t>Sir Alan </a:t>
            </a:r>
            <a:r>
              <a:rPr lang="en-GB" sz="1000" b="1" dirty="0" err="1" smtClean="0"/>
              <a:t>Langlands</a:t>
            </a:r>
            <a:r>
              <a:rPr lang="en-GB" sz="1000" dirty="0" smtClean="0"/>
              <a:t> (Chief Executive of the Higher Education Funding Council for England).</a:t>
            </a:r>
          </a:p>
          <a:p>
            <a:r>
              <a:rPr lang="en-GB" sz="1000" dirty="0" smtClean="0"/>
              <a:t> </a:t>
            </a:r>
          </a:p>
          <a:p>
            <a:r>
              <a:rPr lang="en-GB" sz="1000" dirty="0" smtClean="0"/>
              <a:t>The National HE STEM Programme, which commenced its work in August 2009, has undertaken a series of activities, projects and interventions that have been designed to enhance the way universities recruit students and deliver programmes of study within the Science, Technology, Engineering and Mathematics disciplines. At its heart has been a focus upon increasing and widening participation within UK higher education from traditionally underrepresented groups of learners.</a:t>
            </a:r>
          </a:p>
          <a:p>
            <a:r>
              <a:rPr lang="en-GB" sz="1000" dirty="0" smtClean="0"/>
              <a:t> </a:t>
            </a:r>
          </a:p>
          <a:p>
            <a:r>
              <a:rPr lang="en-GB" sz="1000" dirty="0" smtClean="0"/>
              <a:t>The conference will contain over 130 presentations from those who have lead the work of the Programme which has taken place within almost 90</a:t>
            </a:r>
            <a:endParaRPr lang="en-GB" sz="1000" dirty="0"/>
          </a:p>
        </p:txBody>
      </p:sp>
      <p:sp>
        <p:nvSpPr>
          <p:cNvPr id="21" name="TextBox 20"/>
          <p:cNvSpPr txBox="1"/>
          <p:nvPr/>
        </p:nvSpPr>
        <p:spPr>
          <a:xfrm>
            <a:off x="3573020" y="1691600"/>
            <a:ext cx="3096430" cy="6786473"/>
          </a:xfrm>
          <a:prstGeom prst="rect">
            <a:avLst/>
          </a:prstGeom>
          <a:noFill/>
        </p:spPr>
        <p:txBody>
          <a:bodyPr wrap="square" rtlCol="0">
            <a:spAutoFit/>
          </a:bodyPr>
          <a:lstStyle/>
          <a:p>
            <a:r>
              <a:rPr lang="en-GB" sz="1000" dirty="0" smtClean="0"/>
              <a:t>higher education institutions across England and Wales and across three specific themes: </a:t>
            </a:r>
          </a:p>
          <a:p>
            <a:endParaRPr lang="en-GB" sz="500" dirty="0" smtClean="0"/>
          </a:p>
          <a:p>
            <a:r>
              <a:rPr lang="en-GB" sz="1000" dirty="0" smtClean="0"/>
              <a:t>1. Widening participation within the STEM disciplines at university level, by supporting HEIs to work with those currently within the school, college and FE sectors; </a:t>
            </a:r>
          </a:p>
          <a:p>
            <a:r>
              <a:rPr lang="en-GB" sz="1000" dirty="0" smtClean="0"/>
              <a:t>2. Higher Education curriculum developments focusing upon course delivery and design, student support, to enhance student knowledge, progression and skills; </a:t>
            </a:r>
          </a:p>
          <a:p>
            <a:r>
              <a:rPr lang="en-GB" sz="1000" dirty="0" smtClean="0"/>
              <a:t>3. Encouraging those currently within the workforce and society without a prior university-level qualification to engage with further study to develop enhanced knowledge and skills. </a:t>
            </a:r>
          </a:p>
          <a:p>
            <a:r>
              <a:rPr lang="en-GB" sz="1000" dirty="0" smtClean="0"/>
              <a:t> </a:t>
            </a:r>
          </a:p>
          <a:p>
            <a:r>
              <a:rPr lang="en-GB" sz="1000" dirty="0" smtClean="0"/>
              <a:t>Details of the activities that have been undertaken as part of each theme can be found </a:t>
            </a:r>
            <a:r>
              <a:rPr lang="en-GB" sz="1000" u="sng" dirty="0" smtClean="0">
                <a:hlinkClick r:id="rId2"/>
              </a:rPr>
              <a:t>here</a:t>
            </a:r>
            <a:r>
              <a:rPr lang="en-GB" sz="1000" dirty="0" smtClean="0"/>
              <a:t>. A comprehensive poster display will also be available throughout the conference.</a:t>
            </a:r>
          </a:p>
          <a:p>
            <a:r>
              <a:rPr lang="en-GB" sz="1000" dirty="0" smtClean="0"/>
              <a:t> </a:t>
            </a:r>
          </a:p>
          <a:p>
            <a:r>
              <a:rPr lang="en-GB" sz="1000" dirty="0" smtClean="0"/>
              <a:t>The conference will be particularly relevant to anyone within higher education looking to enhance their existing activities or develop new approaches, or for those from the school, college, further education, or employment sectors looking to engage more effectively with higher education. Participation in the conference represents an ideal opportunity to learn from the practices and approaches that have been developed, to network with like-minded individuals to share information and ideas, and develop future collaborations.  </a:t>
            </a:r>
          </a:p>
          <a:p>
            <a:r>
              <a:rPr lang="en-GB" sz="1000" dirty="0" smtClean="0"/>
              <a:t> </a:t>
            </a:r>
          </a:p>
          <a:p>
            <a:r>
              <a:rPr lang="en-GB" sz="1000" dirty="0" smtClean="0"/>
              <a:t>Free to all individuals involved in UK higher education activity and competitive rates for those outside of the UK (advance registration essential).</a:t>
            </a:r>
          </a:p>
          <a:p>
            <a:r>
              <a:rPr lang="en-GB" sz="1000" dirty="0" smtClean="0"/>
              <a:t> </a:t>
            </a:r>
          </a:p>
          <a:p>
            <a:r>
              <a:rPr lang="en-GB" sz="1000" dirty="0" smtClean="0"/>
              <a:t>To guarantee your place at the conference, you are strongly encouraged to register. Please register as soon as possible by clicking </a:t>
            </a:r>
            <a:r>
              <a:rPr lang="en-GB" sz="1000" dirty="0" smtClean="0">
                <a:hlinkClick r:id="rId3"/>
              </a:rPr>
              <a:t>here</a:t>
            </a:r>
            <a:r>
              <a:rPr lang="en-GB" sz="1000" dirty="0" smtClean="0"/>
              <a:t>. For further information, including details of how to register and a full conference timetable, please visit </a:t>
            </a:r>
            <a:r>
              <a:rPr lang="en-GB" sz="1000" dirty="0" smtClean="0">
                <a:hlinkClick r:id="rId3"/>
              </a:rPr>
              <a:t>http://www.hestem.ac.uk/conference</a:t>
            </a:r>
            <a:r>
              <a:rPr lang="en-GB" sz="1000" dirty="0" smtClean="0"/>
              <a:t>.  </a:t>
            </a:r>
          </a:p>
        </p:txBody>
      </p:sp>
      <p:pic>
        <p:nvPicPr>
          <p:cNvPr id="1026" name="Picture 2" descr="http://labspace.open.ac.uk/file.php/6767/national_he_stem_hub_and_spokes.jpg"/>
          <p:cNvPicPr>
            <a:picLocks noChangeAspect="1" noChangeArrowheads="1"/>
          </p:cNvPicPr>
          <p:nvPr/>
        </p:nvPicPr>
        <p:blipFill>
          <a:blip r:embed="rId4" cstate="print"/>
          <a:srcRect/>
          <a:stretch>
            <a:fillRect/>
          </a:stretch>
        </p:blipFill>
        <p:spPr bwMode="auto">
          <a:xfrm>
            <a:off x="719855" y="6732300"/>
            <a:ext cx="2133065" cy="205165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6858000" cy="755650"/>
          </a:xfrm>
          <a:prstGeom prst="rect">
            <a:avLst/>
          </a:prstGeom>
          <a:solidFill>
            <a:srgbClr val="6FC05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 name="Title 6"/>
          <p:cNvSpPr txBox="1">
            <a:spLocks/>
          </p:cNvSpPr>
          <p:nvPr/>
        </p:nvSpPr>
        <p:spPr bwMode="auto">
          <a:xfrm>
            <a:off x="2719388" y="58738"/>
            <a:ext cx="4022725" cy="647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smtClean="0">
                <a:ln>
                  <a:noFill/>
                </a:ln>
                <a:solidFill>
                  <a:schemeClr val="bg1"/>
                </a:solidFill>
                <a:effectLst/>
                <a:uLnTx/>
                <a:uFillTx/>
                <a:latin typeface="Baskerville Old Face" pitchFamily="18" charset="0"/>
                <a:ea typeface="+mj-ea"/>
                <a:cs typeface="+mj-cs"/>
              </a:rPr>
              <a:t>Student News</a:t>
            </a:r>
          </a:p>
        </p:txBody>
      </p:sp>
      <p:sp>
        <p:nvSpPr>
          <p:cNvPr id="14" name="TextBox 13"/>
          <p:cNvSpPr txBox="1"/>
          <p:nvPr/>
        </p:nvSpPr>
        <p:spPr>
          <a:xfrm>
            <a:off x="332570" y="1168380"/>
            <a:ext cx="3960550" cy="523220"/>
          </a:xfrm>
          <a:prstGeom prst="rect">
            <a:avLst/>
          </a:prstGeom>
          <a:noFill/>
        </p:spPr>
        <p:txBody>
          <a:bodyPr wrap="square" rtlCol="0">
            <a:spAutoFit/>
          </a:bodyPr>
          <a:lstStyle/>
          <a:p>
            <a:r>
              <a:rPr lang="en-GB" sz="1400" b="1" dirty="0" smtClean="0">
                <a:solidFill>
                  <a:srgbClr val="6FC055"/>
                </a:solidFill>
              </a:rPr>
              <a:t>EADS PhD showcase</a:t>
            </a:r>
            <a:endParaRPr lang="en-GB" sz="1400" dirty="0" smtClean="0">
              <a:solidFill>
                <a:srgbClr val="6FC055"/>
              </a:solidFill>
            </a:endParaRPr>
          </a:p>
          <a:p>
            <a:endParaRPr lang="en-GB" sz="1400" b="1" dirty="0" smtClean="0">
              <a:solidFill>
                <a:srgbClr val="6FC055"/>
              </a:solidFill>
            </a:endParaRPr>
          </a:p>
        </p:txBody>
      </p:sp>
      <p:sp>
        <p:nvSpPr>
          <p:cNvPr id="25" name="TextBox 24"/>
          <p:cNvSpPr txBox="1"/>
          <p:nvPr/>
        </p:nvSpPr>
        <p:spPr>
          <a:xfrm>
            <a:off x="332570" y="1547580"/>
            <a:ext cx="3096430" cy="5129515"/>
          </a:xfrm>
          <a:prstGeom prst="rect">
            <a:avLst/>
          </a:prstGeom>
          <a:noFill/>
        </p:spPr>
        <p:txBody>
          <a:bodyPr wrap="square" rtlCol="0">
            <a:spAutoFit/>
          </a:bodyPr>
          <a:lstStyle/>
          <a:p>
            <a:r>
              <a:rPr lang="en-GB" sz="1000" dirty="0" smtClean="0"/>
              <a:t>Miss Katie Howe is a third year PhD student in the School of Chemical Engineering currently looking at the use of solid oxide fuel cells to power small unmanned aircraft. Katie’s PhD is being conducted in the Doctoral Training Centre in the Centre for Hydrogen and Fuel Cell Research here at the University, and is sponsored by EADS Innovation Works; a global network of Technical Capability Centres. In addition to a personal stipend, this sponsorship provides extra funds for laboratory equipment and consumables or travel to conferences, as well as providing the opportunity to experience working with a large company.</a:t>
            </a:r>
          </a:p>
          <a:p>
            <a:endParaRPr lang="en-GB" sz="1000" dirty="0" smtClean="0"/>
          </a:p>
          <a:p>
            <a:r>
              <a:rPr lang="en-GB" sz="1000" dirty="0" smtClean="0"/>
              <a:t>On May 28</a:t>
            </a:r>
            <a:r>
              <a:rPr lang="en-GB" sz="1000" b="1" dirty="0" smtClean="0"/>
              <a:t>–</a:t>
            </a:r>
            <a:r>
              <a:rPr lang="en-GB" sz="1000" dirty="0" smtClean="0"/>
              <a:t>29, EADS Innovation Works organised a PhD showcase mini-conference, with all sponsored PhD students (over 60 participants) being invited to give a presentation or poster on their work. Keynote speakers from various sections of EADS also gave presentations, including the Head of EADS IW, </a:t>
            </a:r>
            <a:r>
              <a:rPr lang="en-GB" sz="1000" dirty="0" err="1" smtClean="0"/>
              <a:t>Yann</a:t>
            </a:r>
            <a:r>
              <a:rPr lang="en-GB" sz="1000" dirty="0" smtClean="0"/>
              <a:t> </a:t>
            </a:r>
            <a:r>
              <a:rPr lang="en-GB" sz="1000" dirty="0" err="1" smtClean="0"/>
              <a:t>Barbaux</a:t>
            </a:r>
            <a:r>
              <a:rPr lang="en-GB" sz="1000" dirty="0" smtClean="0"/>
              <a:t>, who gave an overview of the company and activities of the various sectors.  </a:t>
            </a:r>
          </a:p>
          <a:p>
            <a:endParaRPr lang="en-GB" sz="1000" dirty="0" smtClean="0"/>
          </a:p>
          <a:p>
            <a:r>
              <a:rPr lang="en-GB" sz="1000" dirty="0" smtClean="0"/>
              <a:t>Katie proved to be a very worthy competitor and won the Best Presentation award for her talk, </a:t>
            </a:r>
            <a:r>
              <a:rPr lang="en-GB" sz="1000" i="1" dirty="0" smtClean="0"/>
              <a:t>Fuel Cells for Unmanned Aerial Vehicles</a:t>
            </a:r>
            <a:r>
              <a:rPr lang="en-GB" sz="1000" dirty="0" smtClean="0"/>
              <a:t>, which discussed the advantage of using more “green” and efficient power systems in the form of fuel cells that can hugely extend the flight time of unmanned aircraft as compared to battery power. The prize is tickets to the Farnborough air show.</a:t>
            </a:r>
          </a:p>
        </p:txBody>
      </p:sp>
      <p:sp>
        <p:nvSpPr>
          <p:cNvPr id="21" name="TextBox 20"/>
          <p:cNvSpPr txBox="1"/>
          <p:nvPr/>
        </p:nvSpPr>
        <p:spPr>
          <a:xfrm>
            <a:off x="3573020" y="3275820"/>
            <a:ext cx="3096430" cy="5622443"/>
          </a:xfrm>
          <a:prstGeom prst="rect">
            <a:avLst/>
          </a:prstGeom>
          <a:noFill/>
        </p:spPr>
        <p:txBody>
          <a:bodyPr wrap="square" rtlCol="0">
            <a:spAutoFit/>
          </a:bodyPr>
          <a:lstStyle/>
          <a:p>
            <a:r>
              <a:rPr lang="en-GB" sz="1000" dirty="0" smtClean="0"/>
              <a:t>“I am very pleased for Katie to have won this competition and it came as not a big surprise to me. I see it as just reward of her efforts and diligent work to date on the DTC PhD programme and I’m sure EADS if of a similar opinion knowing that their financial support for Katie is bearing some fruits!” said </a:t>
            </a:r>
            <a:r>
              <a:rPr lang="en-GB" sz="1000" dirty="0" err="1" smtClean="0"/>
              <a:t>Waldek</a:t>
            </a:r>
            <a:r>
              <a:rPr lang="en-GB" sz="1000" dirty="0" smtClean="0"/>
              <a:t>. </a:t>
            </a:r>
          </a:p>
          <a:p>
            <a:endParaRPr lang="en-GB" sz="1000" dirty="0" smtClean="0"/>
          </a:p>
          <a:p>
            <a:r>
              <a:rPr lang="en-GB" sz="1000" dirty="0" smtClean="0"/>
              <a:t>The presentations aimed to show how the research undertaken by sponsored students could be useful to EADS, and which business unit would benefit. For example, Katie’s work on fuel cells for unmanned aircraft would be most useful to </a:t>
            </a:r>
            <a:r>
              <a:rPr lang="en-GB" sz="1000" dirty="0" err="1" smtClean="0"/>
              <a:t>Cassidian</a:t>
            </a:r>
            <a:r>
              <a:rPr lang="en-GB" sz="1000" dirty="0" smtClean="0"/>
              <a:t>, as they produce these aircraft, and would offer a strong competitive advantage due to the customer benefits of the change of power system.  Quite a few EADS employees were present throughout the two-day event to talk about their areas of research and expertise, and what it is like to work for EADS. The student participants were given tours of various parts of the Airbus site in </a:t>
            </a:r>
            <a:r>
              <a:rPr lang="en-GB" sz="1000" dirty="0" err="1" smtClean="0"/>
              <a:t>Filton</a:t>
            </a:r>
            <a:r>
              <a:rPr lang="en-GB" sz="1000" dirty="0" smtClean="0"/>
              <a:t>, and they were also invited for dinner onboard the SS Great Britain on the first night of the showcase.  Overall, it was a great event, giving students from different but related backgrounds the chance to exchange ideas and an insight into what it would be like working for EADS.</a:t>
            </a:r>
          </a:p>
          <a:p>
            <a:endParaRPr lang="en-GB" sz="1000" dirty="0" smtClean="0"/>
          </a:p>
          <a:p>
            <a:r>
              <a:rPr lang="en-GB" sz="1000" dirty="0" smtClean="0"/>
              <a:t>Dr Waldemar Bujalski, senior research fellow at the School of Chemical Engineering, is Katie’s primary supervisor, and Mrs Caroline Turner is her Industrial co-supervisor. Katie would like to acknowledge the financial support from EADS IW and also the expert help and guidance she has received.</a:t>
            </a:r>
            <a:endParaRPr lang="en-GB" sz="1000" dirty="0"/>
          </a:p>
        </p:txBody>
      </p:sp>
      <p:pic>
        <p:nvPicPr>
          <p:cNvPr id="12" name="Picture 11" descr="SS Great Britain bow view.jpg"/>
          <p:cNvPicPr/>
          <p:nvPr/>
        </p:nvPicPr>
        <p:blipFill>
          <a:blip r:embed="rId2" cstate="print"/>
          <a:srcRect/>
          <a:stretch>
            <a:fillRect/>
          </a:stretch>
        </p:blipFill>
        <p:spPr bwMode="auto">
          <a:xfrm>
            <a:off x="3645030" y="1403560"/>
            <a:ext cx="3024420" cy="1800250"/>
          </a:xfrm>
          <a:prstGeom prst="rect">
            <a:avLst/>
          </a:prstGeom>
          <a:noFill/>
          <a:ln w="9525">
            <a:noFill/>
            <a:miter lim="800000"/>
            <a:headEnd/>
            <a:tailEnd/>
          </a:ln>
        </p:spPr>
      </p:pic>
      <p:pic>
        <p:nvPicPr>
          <p:cNvPr id="19" name="Picture 18"/>
          <p:cNvPicPr/>
          <p:nvPr/>
        </p:nvPicPr>
        <p:blipFill>
          <a:blip r:embed="rId3" cstate="print"/>
          <a:srcRect/>
          <a:stretch>
            <a:fillRect/>
          </a:stretch>
        </p:blipFill>
        <p:spPr bwMode="auto">
          <a:xfrm>
            <a:off x="620610" y="6660290"/>
            <a:ext cx="2581275" cy="19335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6858000" cy="755650"/>
          </a:xfrm>
          <a:prstGeom prst="rect">
            <a:avLst/>
          </a:prstGeom>
          <a:solidFill>
            <a:srgbClr val="6FC05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364" name="Title 6"/>
          <p:cNvSpPr>
            <a:spLocks noGrp="1"/>
          </p:cNvSpPr>
          <p:nvPr>
            <p:ph type="title"/>
          </p:nvPr>
        </p:nvSpPr>
        <p:spPr>
          <a:xfrm>
            <a:off x="2719388" y="58738"/>
            <a:ext cx="4022725" cy="647700"/>
          </a:xfrm>
        </p:spPr>
        <p:txBody>
          <a:bodyPr anchor="t"/>
          <a:lstStyle/>
          <a:p>
            <a:pPr algn="r"/>
            <a:r>
              <a:rPr lang="en-GB" sz="3200" dirty="0" smtClean="0">
                <a:solidFill>
                  <a:schemeClr val="bg1"/>
                </a:solidFill>
                <a:latin typeface="Baskerville Old Face" pitchFamily="18" charset="0"/>
              </a:rPr>
              <a:t>Student News</a:t>
            </a:r>
          </a:p>
        </p:txBody>
      </p:sp>
      <p:sp>
        <p:nvSpPr>
          <p:cNvPr id="15368" name="Content Placeholder 8"/>
          <p:cNvSpPr>
            <a:spLocks noGrp="1"/>
          </p:cNvSpPr>
          <p:nvPr>
            <p:ph sz="half" idx="2"/>
          </p:nvPr>
        </p:nvSpPr>
        <p:spPr>
          <a:xfrm>
            <a:off x="4581160" y="1500885"/>
            <a:ext cx="2149011" cy="576080"/>
          </a:xfrm>
        </p:spPr>
        <p:txBody>
          <a:bodyPr/>
          <a:lstStyle/>
          <a:p>
            <a:pPr marL="0" indent="0">
              <a:buNone/>
            </a:pPr>
            <a:endParaRPr lang="en-GB" sz="1400" dirty="0" smtClean="0">
              <a:solidFill>
                <a:schemeClr val="bg1"/>
              </a:solidFill>
              <a:latin typeface="Baskerville Old Face" pitchFamily="18" charset="0"/>
              <a:cs typeface="Arial" charset="0"/>
            </a:endParaRPr>
          </a:p>
          <a:p>
            <a:pPr marL="0" indent="0">
              <a:buNone/>
            </a:pPr>
            <a:endParaRPr lang="en-GB" sz="1400" dirty="0" smtClean="0">
              <a:solidFill>
                <a:schemeClr val="bg1"/>
              </a:solidFill>
              <a:latin typeface="Baskerville Old Face" pitchFamily="18" charset="0"/>
              <a:cs typeface="Arial" charset="0"/>
            </a:endParaRPr>
          </a:p>
          <a:p>
            <a:pPr marL="0" indent="0">
              <a:buNone/>
            </a:pPr>
            <a:endParaRPr lang="en-GB" sz="1400" dirty="0" smtClean="0">
              <a:solidFill>
                <a:schemeClr val="bg1"/>
              </a:solidFill>
              <a:latin typeface="Baskerville Old Face" pitchFamily="18" charset="0"/>
              <a:cs typeface="Arial" charset="0"/>
            </a:endParaRPr>
          </a:p>
          <a:p>
            <a:pPr marL="0" indent="0">
              <a:buNone/>
            </a:pPr>
            <a:endParaRPr lang="en-GB" sz="1400" dirty="0" smtClean="0">
              <a:solidFill>
                <a:schemeClr val="bg1"/>
              </a:solidFill>
              <a:latin typeface="Baskerville Old Face" pitchFamily="18" charset="0"/>
              <a:cs typeface="Arial" charset="0"/>
            </a:endParaRPr>
          </a:p>
          <a:p>
            <a:pPr marL="0" indent="0">
              <a:buNone/>
            </a:pPr>
            <a:endParaRPr lang="en-GB" sz="1400" dirty="0" smtClean="0">
              <a:solidFill>
                <a:schemeClr val="bg1"/>
              </a:solidFill>
              <a:latin typeface="Baskerville Old Face" pitchFamily="18" charset="0"/>
              <a:cs typeface="Arial" charset="0"/>
            </a:endParaRPr>
          </a:p>
          <a:p>
            <a:pPr marL="0" indent="0">
              <a:buNone/>
            </a:pPr>
            <a:endParaRPr lang="en-GB" sz="1400" dirty="0" smtClean="0">
              <a:solidFill>
                <a:schemeClr val="bg1"/>
              </a:solidFill>
              <a:latin typeface="Baskerville Old Face" pitchFamily="18" charset="0"/>
              <a:cs typeface="Arial" charset="0"/>
            </a:endParaRPr>
          </a:p>
          <a:p>
            <a:pPr marL="0" indent="0">
              <a:buNone/>
            </a:pPr>
            <a:endParaRPr lang="en-GB" sz="1400" dirty="0" smtClean="0">
              <a:solidFill>
                <a:schemeClr val="bg1"/>
              </a:solidFill>
              <a:latin typeface="Baskerville Old Face" pitchFamily="18" charset="0"/>
              <a:cs typeface="Arial" charset="0"/>
            </a:endParaRPr>
          </a:p>
          <a:p>
            <a:pPr marL="0" indent="0">
              <a:buNone/>
            </a:pPr>
            <a:endParaRPr lang="en-GB" sz="1400" dirty="0" smtClean="0">
              <a:solidFill>
                <a:schemeClr val="bg1"/>
              </a:solidFill>
              <a:latin typeface="Baskerville Old Face" pitchFamily="18" charset="0"/>
              <a:cs typeface="Arial" charset="0"/>
            </a:endParaRPr>
          </a:p>
          <a:p>
            <a:pPr marL="0" indent="0">
              <a:buNone/>
            </a:pPr>
            <a:endParaRPr lang="en-GB" sz="1400" dirty="0" smtClean="0">
              <a:solidFill>
                <a:schemeClr val="bg1"/>
              </a:solidFill>
              <a:latin typeface="Baskerville Old Face" pitchFamily="18" charset="0"/>
              <a:cs typeface="Arial" charset="0"/>
            </a:endParaRPr>
          </a:p>
          <a:p>
            <a:pPr marL="0" indent="0">
              <a:buNone/>
            </a:pPr>
            <a:endParaRPr lang="en-GB" sz="1400" dirty="0" smtClean="0">
              <a:solidFill>
                <a:schemeClr val="bg1"/>
              </a:solidFill>
              <a:latin typeface="Baskerville Old Face" pitchFamily="18" charset="0"/>
              <a:cs typeface="Arial" charset="0"/>
            </a:endParaRPr>
          </a:p>
          <a:p>
            <a:pPr marL="0" indent="0">
              <a:buNone/>
            </a:pPr>
            <a:endParaRPr lang="en-GB" sz="1400" dirty="0" smtClean="0">
              <a:solidFill>
                <a:schemeClr val="bg1"/>
              </a:solidFill>
              <a:latin typeface="Baskerville Old Face" pitchFamily="18" charset="0"/>
              <a:cs typeface="Arial" charset="0"/>
            </a:endParaRPr>
          </a:p>
          <a:p>
            <a:pPr marL="0" indent="0">
              <a:buNone/>
            </a:pPr>
            <a:endParaRPr lang="en-GB" sz="1400" dirty="0" smtClean="0">
              <a:solidFill>
                <a:schemeClr val="bg1"/>
              </a:solidFill>
              <a:latin typeface="Baskerville Old Face" pitchFamily="18" charset="0"/>
              <a:cs typeface="Arial" charset="0"/>
            </a:endParaRPr>
          </a:p>
          <a:p>
            <a:pPr marL="0" indent="0">
              <a:buNone/>
            </a:pPr>
            <a:endParaRPr lang="en-GB" sz="1400" dirty="0" smtClean="0">
              <a:solidFill>
                <a:schemeClr val="bg1"/>
              </a:solidFill>
              <a:latin typeface="Baskerville Old Face" pitchFamily="18" charset="0"/>
              <a:cs typeface="Arial" charset="0"/>
            </a:endParaRPr>
          </a:p>
          <a:p>
            <a:pPr marL="0" indent="0">
              <a:buNone/>
            </a:pPr>
            <a:endParaRPr lang="en-GB" sz="1400" dirty="0" smtClean="0">
              <a:solidFill>
                <a:schemeClr val="bg1"/>
              </a:solidFill>
              <a:latin typeface="Baskerville Old Face" pitchFamily="18" charset="0"/>
              <a:cs typeface="Arial" charset="0"/>
            </a:endParaRPr>
          </a:p>
          <a:p>
            <a:pPr marL="0" indent="0">
              <a:buNone/>
            </a:pPr>
            <a:endParaRPr lang="en-GB" sz="1400" dirty="0" smtClean="0">
              <a:solidFill>
                <a:schemeClr val="bg1"/>
              </a:solidFill>
              <a:latin typeface="Baskerville Old Face" pitchFamily="18" charset="0"/>
              <a:cs typeface="Arial" charset="0"/>
            </a:endParaRPr>
          </a:p>
          <a:p>
            <a:pPr marL="0" indent="0">
              <a:buNone/>
            </a:pPr>
            <a:endParaRPr lang="en-GB" sz="1400" dirty="0" smtClean="0">
              <a:solidFill>
                <a:schemeClr val="bg1"/>
              </a:solidFill>
              <a:latin typeface="Baskerville Old Face" pitchFamily="18" charset="0"/>
              <a:cs typeface="Arial" charset="0"/>
            </a:endParaRPr>
          </a:p>
          <a:p>
            <a:pPr marL="0" indent="0">
              <a:buNone/>
            </a:pPr>
            <a:endParaRPr lang="en-GB" sz="1400" dirty="0" smtClean="0">
              <a:solidFill>
                <a:schemeClr val="bg1"/>
              </a:solidFill>
              <a:latin typeface="Baskerville Old Face" pitchFamily="18" charset="0"/>
              <a:cs typeface="Arial" charset="0"/>
            </a:endParaRPr>
          </a:p>
          <a:p>
            <a:pPr marL="0" indent="0">
              <a:buNone/>
            </a:pPr>
            <a:endParaRPr lang="en-GB" sz="1400" dirty="0" smtClean="0">
              <a:solidFill>
                <a:schemeClr val="bg1"/>
              </a:solidFill>
              <a:latin typeface="Baskerville Old Face" pitchFamily="18" charset="0"/>
              <a:cs typeface="Arial" charset="0"/>
            </a:endParaRPr>
          </a:p>
          <a:p>
            <a:pPr marL="0" indent="0">
              <a:buNone/>
            </a:pPr>
            <a:r>
              <a:rPr lang="en-GB" sz="1000" dirty="0" smtClean="0">
                <a:solidFill>
                  <a:prstClr val="white"/>
                </a:solidFill>
                <a:latin typeface="Arial" charset="0"/>
                <a:cs typeface="Arial" charset="0"/>
              </a:rPr>
              <a:t> </a:t>
            </a:r>
          </a:p>
          <a:p>
            <a:pPr marL="0" indent="0">
              <a:buNone/>
            </a:pPr>
            <a:endParaRPr lang="en-GB" sz="1400" dirty="0" smtClean="0">
              <a:solidFill>
                <a:schemeClr val="bg1"/>
              </a:solidFill>
              <a:latin typeface="Baskerville Old Face" pitchFamily="18" charset="0"/>
              <a:cs typeface="Arial" charset="0"/>
            </a:endParaRPr>
          </a:p>
          <a:p>
            <a:pPr marL="800100" lvl="2" indent="0">
              <a:buNone/>
            </a:pPr>
            <a:r>
              <a:rPr lang="en-GB" sz="400" dirty="0" smtClean="0">
                <a:latin typeface="Arial" charset="0"/>
                <a:cs typeface="Arial" charset="0"/>
              </a:rPr>
              <a:t> </a:t>
            </a:r>
          </a:p>
          <a:p>
            <a:pPr marL="800100" lvl="2" indent="0">
              <a:buNone/>
            </a:pPr>
            <a:r>
              <a:rPr lang="en-GB" sz="400" dirty="0" smtClean="0">
                <a:solidFill>
                  <a:schemeClr val="bg1"/>
                </a:solidFill>
                <a:latin typeface="Arial" charset="0"/>
                <a:cs typeface="Arial" charset="0"/>
              </a:rPr>
              <a:t> </a:t>
            </a:r>
          </a:p>
        </p:txBody>
      </p:sp>
      <p:sp>
        <p:nvSpPr>
          <p:cNvPr id="12" name="Rectangle 11"/>
          <p:cNvSpPr/>
          <p:nvPr/>
        </p:nvSpPr>
        <p:spPr>
          <a:xfrm>
            <a:off x="0" y="6804310"/>
            <a:ext cx="6858000" cy="2339690"/>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6FC055"/>
              </a:solidFill>
            </a:endParaRPr>
          </a:p>
        </p:txBody>
      </p:sp>
      <p:sp>
        <p:nvSpPr>
          <p:cNvPr id="16" name="TextBox 15"/>
          <p:cNvSpPr txBox="1"/>
          <p:nvPr/>
        </p:nvSpPr>
        <p:spPr>
          <a:xfrm>
            <a:off x="260560" y="2195670"/>
            <a:ext cx="3240450" cy="4247317"/>
          </a:xfrm>
          <a:prstGeom prst="rect">
            <a:avLst/>
          </a:prstGeom>
          <a:noFill/>
        </p:spPr>
        <p:txBody>
          <a:bodyPr wrap="square" rtlCol="0">
            <a:spAutoFit/>
          </a:bodyPr>
          <a:lstStyle/>
          <a:p>
            <a:r>
              <a:rPr lang="en-GB" sz="1000" dirty="0" smtClean="0"/>
              <a:t>Entries are now be accepted for the 2012 SET Awards.</a:t>
            </a:r>
          </a:p>
          <a:p>
            <a:r>
              <a:rPr lang="en-GB" sz="1000" dirty="0" smtClean="0"/>
              <a:t> </a:t>
            </a:r>
          </a:p>
          <a:p>
            <a:r>
              <a:rPr lang="en-GB" sz="1000" dirty="0" smtClean="0"/>
              <a:t>Entry costs nothing, and if your student is shortlisted it can bring wide recognition and publicity for your teaching and your university. </a:t>
            </a:r>
          </a:p>
          <a:p>
            <a:r>
              <a:rPr lang="en-GB" sz="1000" dirty="0" smtClean="0"/>
              <a:t> </a:t>
            </a:r>
          </a:p>
          <a:p>
            <a:r>
              <a:rPr lang="en-GB" sz="1000" dirty="0" smtClean="0"/>
              <a:t>There is a wide range of categories and most disciplines are covered. If any of your students have completed an exceptional project, they can be entered.</a:t>
            </a:r>
          </a:p>
          <a:p>
            <a:r>
              <a:rPr lang="en-GB" sz="1000" dirty="0" smtClean="0"/>
              <a:t> </a:t>
            </a:r>
          </a:p>
          <a:p>
            <a:r>
              <a:rPr lang="en-GB" sz="1000" dirty="0" smtClean="0"/>
              <a:t>The Awards are presented at a dinner and ceremony before an audience comprising hundreds of technology students, academics, senior industry executives; as well as senior figures from government, scientific and technical institutions and the media. This year's ceremony will take place at Kensington Town Hall on the evening of 26 September.  </a:t>
            </a:r>
          </a:p>
          <a:p>
            <a:r>
              <a:rPr lang="en-GB" sz="1000" dirty="0" smtClean="0"/>
              <a:t> </a:t>
            </a:r>
          </a:p>
          <a:p>
            <a:r>
              <a:rPr lang="en-GB" sz="1000" dirty="0" smtClean="0"/>
              <a:t>Entering is a simple 'point and click' process via the awards website:</a:t>
            </a:r>
          </a:p>
          <a:p>
            <a:r>
              <a:rPr lang="en-GB" sz="1000" u="sng" dirty="0" smtClean="0">
                <a:hlinkClick r:id="rId2"/>
              </a:rPr>
              <a:t>http://www.setawards.org/about/europe</a:t>
            </a:r>
            <a:r>
              <a:rPr lang="en-GB" sz="1000" dirty="0" smtClean="0"/>
              <a:t>. Please make sure that you read the Rules section before entering a student. We close for entries on 30th July 2012.</a:t>
            </a:r>
          </a:p>
          <a:p>
            <a:r>
              <a:rPr lang="en-GB" sz="1000" dirty="0" smtClean="0"/>
              <a:t> </a:t>
            </a:r>
          </a:p>
          <a:p>
            <a:endParaRPr lang="en-US" sz="1000" dirty="0" smtClean="0"/>
          </a:p>
        </p:txBody>
      </p:sp>
      <p:sp>
        <p:nvSpPr>
          <p:cNvPr id="19" name="TextBox 18"/>
          <p:cNvSpPr txBox="1"/>
          <p:nvPr/>
        </p:nvSpPr>
        <p:spPr>
          <a:xfrm>
            <a:off x="3545540" y="2195670"/>
            <a:ext cx="3195920" cy="3785652"/>
          </a:xfrm>
          <a:prstGeom prst="rect">
            <a:avLst/>
          </a:prstGeom>
          <a:noFill/>
        </p:spPr>
        <p:txBody>
          <a:bodyPr wrap="square" rtlCol="0">
            <a:spAutoFit/>
          </a:bodyPr>
          <a:lstStyle/>
          <a:p>
            <a:r>
              <a:rPr lang="en-GB" sz="1000" dirty="0" smtClean="0"/>
              <a:t>The SET Awards, now in their fifteenth year, are Europe's leading awards for science and engineering undergraduates. The presentation ceremony brings together academics from universities across Europe. It has long been an important networking event, as well as a celebration of the best undergraduate teaching.</a:t>
            </a:r>
          </a:p>
          <a:p>
            <a:r>
              <a:rPr lang="en-GB" sz="1000" dirty="0" smtClean="0"/>
              <a:t> </a:t>
            </a:r>
          </a:p>
          <a:p>
            <a:r>
              <a:rPr lang="en-GB" sz="1000" dirty="0" smtClean="0"/>
              <a:t>At the request of many academics, we have added a conference, SET-TALK 2012, which will take place during this year's SET Awards.</a:t>
            </a:r>
          </a:p>
          <a:p>
            <a:r>
              <a:rPr lang="en-GB" sz="1000" dirty="0" smtClean="0"/>
              <a:t> </a:t>
            </a:r>
          </a:p>
          <a:p>
            <a:r>
              <a:rPr lang="en-GB" sz="1000" dirty="0" smtClean="0"/>
              <a:t>There has rarely been a time when so many crucial issues have affected</a:t>
            </a:r>
          </a:p>
          <a:p>
            <a:r>
              <a:rPr lang="en-GB" sz="1000" dirty="0" smtClean="0"/>
              <a:t>universities: changes to undergraduate funding, problems with post graduate funding, allegations of "grade inflation", restrictions on patents, and a host of others.</a:t>
            </a:r>
          </a:p>
          <a:p>
            <a:r>
              <a:rPr lang="en-GB" sz="1000" dirty="0" smtClean="0"/>
              <a:t> </a:t>
            </a:r>
          </a:p>
          <a:p>
            <a:r>
              <a:rPr lang="en-GB" sz="1000" dirty="0" smtClean="0"/>
              <a:t>Some of Europe's leading academics will be speaking on these topics, and we very much hope you will be able to attend. For details go to:</a:t>
            </a:r>
          </a:p>
          <a:p>
            <a:r>
              <a:rPr lang="en-GB" sz="1000" u="sng" dirty="0" smtClean="0">
                <a:hlinkClick r:id="rId3"/>
              </a:rPr>
              <a:t>http://eurovent.co/conferences-event.php?eid=212</a:t>
            </a:r>
            <a:r>
              <a:rPr lang="en-GB" sz="1000" dirty="0" smtClean="0"/>
              <a:t>. </a:t>
            </a:r>
          </a:p>
          <a:p>
            <a:endParaRPr lang="en-US" sz="1000" dirty="0" smtClean="0"/>
          </a:p>
        </p:txBody>
      </p:sp>
      <p:pic>
        <p:nvPicPr>
          <p:cNvPr id="11266" name="Picture 2" descr="SET Awards  - Science, Engineering &amp; Technology Student of the Year Awards"/>
          <p:cNvPicPr>
            <a:picLocks noChangeAspect="1" noChangeArrowheads="1"/>
          </p:cNvPicPr>
          <p:nvPr/>
        </p:nvPicPr>
        <p:blipFill>
          <a:blip r:embed="rId4" cstate="print"/>
          <a:srcRect/>
          <a:stretch>
            <a:fillRect/>
          </a:stretch>
        </p:blipFill>
        <p:spPr bwMode="auto">
          <a:xfrm>
            <a:off x="332570" y="899490"/>
            <a:ext cx="6400800" cy="11620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429000" y="1331550"/>
            <a:ext cx="3429000" cy="7812450"/>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6FC055"/>
              </a:solidFill>
            </a:endParaRPr>
          </a:p>
        </p:txBody>
      </p:sp>
      <p:sp>
        <p:nvSpPr>
          <p:cNvPr id="8" name="Rectangle 7"/>
          <p:cNvSpPr/>
          <p:nvPr/>
        </p:nvSpPr>
        <p:spPr>
          <a:xfrm>
            <a:off x="0" y="0"/>
            <a:ext cx="6858000" cy="755650"/>
          </a:xfrm>
          <a:prstGeom prst="rect">
            <a:avLst/>
          </a:prstGeom>
          <a:solidFill>
            <a:srgbClr val="6FC05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364" name="Title 6"/>
          <p:cNvSpPr>
            <a:spLocks noGrp="1"/>
          </p:cNvSpPr>
          <p:nvPr>
            <p:ph type="title"/>
          </p:nvPr>
        </p:nvSpPr>
        <p:spPr>
          <a:xfrm>
            <a:off x="2719388" y="58738"/>
            <a:ext cx="4022725" cy="647700"/>
          </a:xfrm>
        </p:spPr>
        <p:txBody>
          <a:bodyPr anchor="t"/>
          <a:lstStyle/>
          <a:p>
            <a:pPr algn="r"/>
            <a:r>
              <a:rPr lang="en-GB" sz="3200" dirty="0" smtClean="0">
                <a:solidFill>
                  <a:schemeClr val="bg1"/>
                </a:solidFill>
                <a:latin typeface="Baskerville Old Face" pitchFamily="18" charset="0"/>
              </a:rPr>
              <a:t>School News</a:t>
            </a:r>
          </a:p>
        </p:txBody>
      </p:sp>
      <p:sp>
        <p:nvSpPr>
          <p:cNvPr id="15366" name="Text Placeholder 7"/>
          <p:cNvSpPr txBox="1">
            <a:spLocks/>
          </p:cNvSpPr>
          <p:nvPr/>
        </p:nvSpPr>
        <p:spPr bwMode="auto">
          <a:xfrm>
            <a:off x="116540" y="827480"/>
            <a:ext cx="6014387" cy="503237"/>
          </a:xfrm>
          <a:prstGeom prst="rect">
            <a:avLst/>
          </a:prstGeom>
          <a:noFill/>
          <a:ln w="9525">
            <a:noFill/>
            <a:miter lim="800000"/>
            <a:headEnd/>
            <a:tailEnd/>
          </a:ln>
        </p:spPr>
        <p:txBody>
          <a:bodyPr/>
          <a:lstStyle/>
          <a:p>
            <a:pPr>
              <a:spcBef>
                <a:spcPct val="20000"/>
              </a:spcBef>
            </a:pPr>
            <a:r>
              <a:rPr lang="en-GB" sz="2400" b="1" dirty="0" smtClean="0">
                <a:solidFill>
                  <a:srgbClr val="6FC055"/>
                </a:solidFill>
                <a:latin typeface="Baskerville Old Face" pitchFamily="18" charset="0"/>
              </a:rPr>
              <a:t>Civil Engineering</a:t>
            </a:r>
          </a:p>
        </p:txBody>
      </p:sp>
      <p:sp>
        <p:nvSpPr>
          <p:cNvPr id="15367" name="Content Placeholder 8"/>
          <p:cNvSpPr>
            <a:spLocks noGrp="1"/>
          </p:cNvSpPr>
          <p:nvPr>
            <p:ph sz="half" idx="2"/>
          </p:nvPr>
        </p:nvSpPr>
        <p:spPr>
          <a:xfrm>
            <a:off x="4005080" y="1907630"/>
            <a:ext cx="2217371" cy="2532063"/>
          </a:xfrm>
        </p:spPr>
        <p:txBody>
          <a:bodyPr/>
          <a:lstStyle/>
          <a:p>
            <a:pPr marL="800100" lvl="2" indent="0">
              <a:buNone/>
            </a:pPr>
            <a:r>
              <a:rPr lang="en-GB" sz="400" dirty="0" smtClean="0">
                <a:latin typeface="Arial" charset="0"/>
                <a:cs typeface="Arial" charset="0"/>
              </a:rPr>
              <a:t> </a:t>
            </a:r>
          </a:p>
          <a:p>
            <a:pPr marL="0" indent="0">
              <a:buNone/>
            </a:pPr>
            <a:endParaRPr lang="en-GB" sz="1000" dirty="0" smtClean="0">
              <a:latin typeface="Arial" charset="0"/>
              <a:cs typeface="Arial" charset="0"/>
            </a:endParaRPr>
          </a:p>
          <a:p>
            <a:pPr marL="0" indent="0">
              <a:buNone/>
            </a:pPr>
            <a:endParaRPr lang="en-GB" sz="1000" dirty="0" smtClean="0">
              <a:latin typeface="Arial" charset="0"/>
              <a:cs typeface="Arial" charset="0"/>
            </a:endParaRPr>
          </a:p>
          <a:p>
            <a:pPr marL="0" indent="0">
              <a:buNone/>
            </a:pPr>
            <a:r>
              <a:rPr lang="en-GB" sz="1000" dirty="0" smtClean="0">
                <a:latin typeface="Arial" charset="0"/>
                <a:cs typeface="Arial" charset="0"/>
              </a:rPr>
              <a:t> </a:t>
            </a:r>
          </a:p>
          <a:p>
            <a:pPr marL="0" indent="0">
              <a:buNone/>
            </a:pPr>
            <a:endParaRPr lang="en-GB" sz="1000" dirty="0" smtClean="0">
              <a:latin typeface="Arial" charset="0"/>
              <a:cs typeface="Arial" charset="0"/>
            </a:endParaRPr>
          </a:p>
          <a:p>
            <a:pPr marL="0" indent="0">
              <a:buNone/>
            </a:pPr>
            <a:endParaRPr lang="en-GB" sz="1000" dirty="0" smtClean="0">
              <a:latin typeface="Arial" charset="0"/>
              <a:cs typeface="Arial" charset="0"/>
            </a:endParaRPr>
          </a:p>
          <a:p>
            <a:pPr marL="0" indent="0">
              <a:buNone/>
            </a:pPr>
            <a:endParaRPr lang="en-GB" sz="1000" dirty="0" smtClean="0">
              <a:latin typeface="Arial" charset="0"/>
              <a:cs typeface="Arial" charset="0"/>
            </a:endParaRPr>
          </a:p>
          <a:p>
            <a:pPr marL="0" indent="0">
              <a:buNone/>
            </a:pPr>
            <a:endParaRPr lang="en-GB" sz="1000" dirty="0" smtClean="0">
              <a:latin typeface="Arial" charset="0"/>
              <a:cs typeface="Arial" charset="0"/>
            </a:endParaRPr>
          </a:p>
          <a:p>
            <a:pPr marL="0" indent="0">
              <a:buNone/>
            </a:pPr>
            <a:endParaRPr lang="en-GB" sz="1000" dirty="0" smtClean="0">
              <a:latin typeface="Arial" charset="0"/>
              <a:cs typeface="Arial" charset="0"/>
            </a:endParaRPr>
          </a:p>
          <a:p>
            <a:pPr marL="0" indent="0">
              <a:buNone/>
            </a:pPr>
            <a:endParaRPr lang="en-GB" sz="1000" dirty="0" smtClean="0">
              <a:latin typeface="Arial" charset="0"/>
              <a:cs typeface="Arial" charset="0"/>
            </a:endParaRPr>
          </a:p>
          <a:p>
            <a:pPr marL="0" indent="0">
              <a:buNone/>
            </a:pPr>
            <a:endParaRPr lang="en-GB" sz="1000" dirty="0" smtClean="0">
              <a:latin typeface="Arial" charset="0"/>
              <a:cs typeface="Arial" charset="0"/>
            </a:endParaRPr>
          </a:p>
          <a:p>
            <a:pPr marL="0" indent="0">
              <a:buNone/>
            </a:pPr>
            <a:endParaRPr lang="en-GB" sz="1000" dirty="0" smtClean="0">
              <a:latin typeface="Arial" charset="0"/>
              <a:cs typeface="Arial" charset="0"/>
            </a:endParaRPr>
          </a:p>
          <a:p>
            <a:pPr marL="0" indent="0">
              <a:buNone/>
            </a:pPr>
            <a:endParaRPr lang="en-GB" sz="1000" dirty="0" smtClean="0">
              <a:latin typeface="Arial" charset="0"/>
              <a:cs typeface="Arial" charset="0"/>
            </a:endParaRPr>
          </a:p>
          <a:p>
            <a:pPr marL="0" indent="0">
              <a:buNone/>
            </a:pPr>
            <a:endParaRPr lang="en-GB" sz="1000" dirty="0" smtClean="0">
              <a:latin typeface="Arial" charset="0"/>
              <a:cs typeface="Arial" charset="0"/>
            </a:endParaRPr>
          </a:p>
          <a:p>
            <a:pPr marL="800100" lvl="2" indent="0">
              <a:buNone/>
            </a:pPr>
            <a:r>
              <a:rPr lang="en-GB" sz="400" dirty="0" smtClean="0">
                <a:latin typeface="Arial" charset="0"/>
                <a:cs typeface="Arial" charset="0"/>
              </a:rPr>
              <a:t> </a:t>
            </a:r>
          </a:p>
        </p:txBody>
      </p:sp>
      <p:sp>
        <p:nvSpPr>
          <p:cNvPr id="15368" name="Content Placeholder 8"/>
          <p:cNvSpPr>
            <a:spLocks noGrp="1"/>
          </p:cNvSpPr>
          <p:nvPr>
            <p:ph sz="half" idx="2"/>
          </p:nvPr>
        </p:nvSpPr>
        <p:spPr>
          <a:xfrm>
            <a:off x="4581160" y="1500885"/>
            <a:ext cx="2149011" cy="576080"/>
          </a:xfrm>
        </p:spPr>
        <p:txBody>
          <a:bodyPr/>
          <a:lstStyle/>
          <a:p>
            <a:pPr marL="0" indent="0">
              <a:buNone/>
            </a:pPr>
            <a:endParaRPr lang="en-GB" sz="1400" dirty="0" smtClean="0">
              <a:solidFill>
                <a:schemeClr val="bg1"/>
              </a:solidFill>
              <a:latin typeface="Baskerville Old Face" pitchFamily="18" charset="0"/>
              <a:cs typeface="Arial" charset="0"/>
            </a:endParaRPr>
          </a:p>
          <a:p>
            <a:pPr marL="0" indent="0">
              <a:buNone/>
            </a:pPr>
            <a:endParaRPr lang="en-GB" sz="1400" dirty="0" smtClean="0">
              <a:solidFill>
                <a:schemeClr val="bg1"/>
              </a:solidFill>
              <a:latin typeface="Baskerville Old Face" pitchFamily="18" charset="0"/>
              <a:cs typeface="Arial" charset="0"/>
            </a:endParaRPr>
          </a:p>
          <a:p>
            <a:pPr marL="0" indent="0">
              <a:buNone/>
            </a:pPr>
            <a:endParaRPr lang="en-GB" sz="1400" dirty="0" smtClean="0">
              <a:solidFill>
                <a:schemeClr val="bg1"/>
              </a:solidFill>
              <a:latin typeface="Baskerville Old Face" pitchFamily="18" charset="0"/>
              <a:cs typeface="Arial" charset="0"/>
            </a:endParaRPr>
          </a:p>
          <a:p>
            <a:pPr marL="0" indent="0">
              <a:buNone/>
            </a:pPr>
            <a:endParaRPr lang="en-GB" sz="1400" dirty="0" smtClean="0">
              <a:solidFill>
                <a:schemeClr val="bg1"/>
              </a:solidFill>
              <a:latin typeface="Baskerville Old Face" pitchFamily="18" charset="0"/>
              <a:cs typeface="Arial" charset="0"/>
            </a:endParaRPr>
          </a:p>
          <a:p>
            <a:pPr marL="0" indent="0">
              <a:buNone/>
            </a:pPr>
            <a:endParaRPr lang="en-GB" sz="1400" dirty="0" smtClean="0">
              <a:solidFill>
                <a:schemeClr val="bg1"/>
              </a:solidFill>
              <a:latin typeface="Baskerville Old Face" pitchFamily="18" charset="0"/>
              <a:cs typeface="Arial" charset="0"/>
            </a:endParaRPr>
          </a:p>
          <a:p>
            <a:pPr marL="0" indent="0">
              <a:buNone/>
            </a:pPr>
            <a:endParaRPr lang="en-GB" sz="1400" dirty="0" smtClean="0">
              <a:solidFill>
                <a:schemeClr val="bg1"/>
              </a:solidFill>
              <a:latin typeface="Baskerville Old Face" pitchFamily="18" charset="0"/>
              <a:cs typeface="Arial" charset="0"/>
            </a:endParaRPr>
          </a:p>
          <a:p>
            <a:pPr marL="0" indent="0">
              <a:buNone/>
            </a:pPr>
            <a:endParaRPr lang="en-GB" sz="1400" dirty="0" smtClean="0">
              <a:solidFill>
                <a:schemeClr val="bg1"/>
              </a:solidFill>
              <a:latin typeface="Baskerville Old Face" pitchFamily="18" charset="0"/>
              <a:cs typeface="Arial" charset="0"/>
            </a:endParaRPr>
          </a:p>
          <a:p>
            <a:pPr marL="0" indent="0">
              <a:buNone/>
            </a:pPr>
            <a:endParaRPr lang="en-GB" sz="1400" dirty="0" smtClean="0">
              <a:solidFill>
                <a:schemeClr val="bg1"/>
              </a:solidFill>
              <a:latin typeface="Baskerville Old Face" pitchFamily="18" charset="0"/>
              <a:cs typeface="Arial" charset="0"/>
            </a:endParaRPr>
          </a:p>
          <a:p>
            <a:pPr marL="0" indent="0">
              <a:buNone/>
            </a:pPr>
            <a:endParaRPr lang="en-GB" sz="1400" dirty="0" smtClean="0">
              <a:solidFill>
                <a:schemeClr val="bg1"/>
              </a:solidFill>
              <a:latin typeface="Baskerville Old Face" pitchFamily="18" charset="0"/>
              <a:cs typeface="Arial" charset="0"/>
            </a:endParaRPr>
          </a:p>
          <a:p>
            <a:pPr marL="0" indent="0">
              <a:buNone/>
            </a:pPr>
            <a:endParaRPr lang="en-GB" sz="1400" dirty="0" smtClean="0">
              <a:solidFill>
                <a:schemeClr val="bg1"/>
              </a:solidFill>
              <a:latin typeface="Baskerville Old Face" pitchFamily="18" charset="0"/>
              <a:cs typeface="Arial" charset="0"/>
            </a:endParaRPr>
          </a:p>
          <a:p>
            <a:pPr marL="0" indent="0">
              <a:buNone/>
            </a:pPr>
            <a:endParaRPr lang="en-GB" sz="1400" dirty="0" smtClean="0">
              <a:solidFill>
                <a:schemeClr val="bg1"/>
              </a:solidFill>
              <a:latin typeface="Baskerville Old Face" pitchFamily="18" charset="0"/>
              <a:cs typeface="Arial" charset="0"/>
            </a:endParaRPr>
          </a:p>
          <a:p>
            <a:pPr marL="0" indent="0">
              <a:buNone/>
            </a:pPr>
            <a:endParaRPr lang="en-GB" sz="1400" dirty="0" smtClean="0">
              <a:solidFill>
                <a:schemeClr val="bg1"/>
              </a:solidFill>
              <a:latin typeface="Baskerville Old Face" pitchFamily="18" charset="0"/>
              <a:cs typeface="Arial" charset="0"/>
            </a:endParaRPr>
          </a:p>
          <a:p>
            <a:pPr marL="0" indent="0">
              <a:buNone/>
            </a:pPr>
            <a:endParaRPr lang="en-GB" sz="1400" dirty="0" smtClean="0">
              <a:solidFill>
                <a:schemeClr val="bg1"/>
              </a:solidFill>
              <a:latin typeface="Baskerville Old Face" pitchFamily="18" charset="0"/>
              <a:cs typeface="Arial" charset="0"/>
            </a:endParaRPr>
          </a:p>
          <a:p>
            <a:pPr marL="0" indent="0">
              <a:buNone/>
            </a:pPr>
            <a:endParaRPr lang="en-GB" sz="1400" dirty="0" smtClean="0">
              <a:solidFill>
                <a:schemeClr val="bg1"/>
              </a:solidFill>
              <a:latin typeface="Baskerville Old Face" pitchFamily="18" charset="0"/>
              <a:cs typeface="Arial" charset="0"/>
            </a:endParaRPr>
          </a:p>
          <a:p>
            <a:pPr marL="0" indent="0">
              <a:buNone/>
            </a:pPr>
            <a:endParaRPr lang="en-GB" sz="1400" dirty="0" smtClean="0">
              <a:solidFill>
                <a:schemeClr val="bg1"/>
              </a:solidFill>
              <a:latin typeface="Baskerville Old Face" pitchFamily="18" charset="0"/>
              <a:cs typeface="Arial" charset="0"/>
            </a:endParaRPr>
          </a:p>
          <a:p>
            <a:pPr marL="0" indent="0">
              <a:buNone/>
            </a:pPr>
            <a:endParaRPr lang="en-GB" sz="1400" dirty="0" smtClean="0">
              <a:solidFill>
                <a:schemeClr val="bg1"/>
              </a:solidFill>
              <a:latin typeface="Baskerville Old Face" pitchFamily="18" charset="0"/>
              <a:cs typeface="Arial" charset="0"/>
            </a:endParaRPr>
          </a:p>
          <a:p>
            <a:pPr marL="0" indent="0">
              <a:buNone/>
            </a:pPr>
            <a:endParaRPr lang="en-GB" sz="1400" dirty="0" smtClean="0">
              <a:solidFill>
                <a:schemeClr val="bg1"/>
              </a:solidFill>
              <a:latin typeface="Baskerville Old Face" pitchFamily="18" charset="0"/>
              <a:cs typeface="Arial" charset="0"/>
            </a:endParaRPr>
          </a:p>
          <a:p>
            <a:pPr marL="0" indent="0">
              <a:buNone/>
            </a:pPr>
            <a:endParaRPr lang="en-GB" sz="1400" dirty="0" smtClean="0">
              <a:solidFill>
                <a:schemeClr val="bg1"/>
              </a:solidFill>
              <a:latin typeface="Baskerville Old Face" pitchFamily="18" charset="0"/>
              <a:cs typeface="Arial" charset="0"/>
            </a:endParaRPr>
          </a:p>
          <a:p>
            <a:pPr marL="0" indent="0">
              <a:buNone/>
            </a:pPr>
            <a:r>
              <a:rPr lang="en-GB" sz="1000" dirty="0" smtClean="0">
                <a:solidFill>
                  <a:prstClr val="white"/>
                </a:solidFill>
                <a:latin typeface="Arial" charset="0"/>
                <a:cs typeface="Arial" charset="0"/>
              </a:rPr>
              <a:t> </a:t>
            </a:r>
          </a:p>
          <a:p>
            <a:pPr marL="0" indent="0">
              <a:buNone/>
            </a:pPr>
            <a:endParaRPr lang="en-GB" sz="1400" dirty="0" smtClean="0">
              <a:solidFill>
                <a:schemeClr val="bg1"/>
              </a:solidFill>
              <a:latin typeface="Baskerville Old Face" pitchFamily="18" charset="0"/>
              <a:cs typeface="Arial" charset="0"/>
            </a:endParaRPr>
          </a:p>
          <a:p>
            <a:pPr marL="800100" lvl="2" indent="0">
              <a:buNone/>
            </a:pPr>
            <a:r>
              <a:rPr lang="en-GB" sz="400" dirty="0" smtClean="0">
                <a:latin typeface="Arial" charset="0"/>
                <a:cs typeface="Arial" charset="0"/>
              </a:rPr>
              <a:t> </a:t>
            </a:r>
          </a:p>
          <a:p>
            <a:pPr marL="800100" lvl="2" indent="0">
              <a:buNone/>
            </a:pPr>
            <a:r>
              <a:rPr lang="en-GB" sz="400" dirty="0" smtClean="0">
                <a:solidFill>
                  <a:schemeClr val="bg1"/>
                </a:solidFill>
                <a:latin typeface="Arial" charset="0"/>
                <a:cs typeface="Arial" charset="0"/>
              </a:rPr>
              <a:t> </a:t>
            </a:r>
          </a:p>
        </p:txBody>
      </p:sp>
      <p:sp>
        <p:nvSpPr>
          <p:cNvPr id="17" name="TextBox 16"/>
          <p:cNvSpPr txBox="1"/>
          <p:nvPr/>
        </p:nvSpPr>
        <p:spPr>
          <a:xfrm>
            <a:off x="3629465" y="3400103"/>
            <a:ext cx="3111995" cy="523220"/>
          </a:xfrm>
          <a:prstGeom prst="rect">
            <a:avLst/>
          </a:prstGeom>
          <a:noFill/>
        </p:spPr>
        <p:txBody>
          <a:bodyPr wrap="square" rtlCol="0">
            <a:spAutoFit/>
          </a:bodyPr>
          <a:lstStyle/>
          <a:p>
            <a:r>
              <a:rPr lang="en-GB" sz="1400" b="1" dirty="0" smtClean="0">
                <a:solidFill>
                  <a:schemeClr val="bg1"/>
                </a:solidFill>
              </a:rPr>
              <a:t>Budding Civil Engineers design high rise buildings</a:t>
            </a:r>
            <a:endParaRPr lang="en-GB" sz="1400" dirty="0">
              <a:solidFill>
                <a:schemeClr val="bg1"/>
              </a:solidFill>
            </a:endParaRPr>
          </a:p>
        </p:txBody>
      </p:sp>
      <p:sp>
        <p:nvSpPr>
          <p:cNvPr id="13" name="TextBox 12"/>
          <p:cNvSpPr txBox="1"/>
          <p:nvPr/>
        </p:nvSpPr>
        <p:spPr>
          <a:xfrm>
            <a:off x="3645030" y="3895579"/>
            <a:ext cx="3024421" cy="4708981"/>
          </a:xfrm>
          <a:prstGeom prst="rect">
            <a:avLst/>
          </a:prstGeom>
          <a:noFill/>
        </p:spPr>
        <p:txBody>
          <a:bodyPr wrap="square" rtlCol="0">
            <a:spAutoFit/>
          </a:bodyPr>
          <a:lstStyle/>
          <a:p>
            <a:r>
              <a:rPr lang="en-GB" sz="1000" dirty="0" smtClean="0">
                <a:solidFill>
                  <a:schemeClr val="bg1"/>
                </a:solidFill>
              </a:rPr>
              <a:t>As part of the School of Civil Engineering’s outreach and impact activities, a group of year 9 pupils (~14 years old) from Kings Norton High School (KNHS) visited the University. Their remit was to design a 1:200 scale model of the Hyatt hotel which was capable of supporting a 10N load at the top of the building and resisting a horizontal wind load of ~2N. The pupils were divided into small groups, given 14 sheets of A4 paper, some </a:t>
            </a:r>
            <a:r>
              <a:rPr lang="en-GB" sz="1000" dirty="0" err="1" smtClean="0">
                <a:solidFill>
                  <a:schemeClr val="bg1"/>
                </a:solidFill>
              </a:rPr>
              <a:t>sellotape</a:t>
            </a:r>
            <a:r>
              <a:rPr lang="en-GB" sz="1000" dirty="0" smtClean="0">
                <a:solidFill>
                  <a:schemeClr val="bg1"/>
                </a:solidFill>
              </a:rPr>
              <a:t> and after two hours produced some very credible designs. </a:t>
            </a:r>
          </a:p>
          <a:p>
            <a:endParaRPr lang="en-GB" sz="1000" dirty="0" smtClean="0">
              <a:solidFill>
                <a:schemeClr val="bg1"/>
              </a:solidFill>
            </a:endParaRPr>
          </a:p>
          <a:p>
            <a:r>
              <a:rPr lang="en-GB" sz="1000" dirty="0" smtClean="0">
                <a:solidFill>
                  <a:schemeClr val="bg1"/>
                </a:solidFill>
              </a:rPr>
              <a:t>Two of the four buildings exceeded the design criteria with one group producing a remarkably efficient design. Mark Sterling stated; “I was pleasantly surprised by not only the ingenuity of the designs but also the way in which each pupil was fully engaged with the process…they are a credit to their School.”  </a:t>
            </a:r>
          </a:p>
          <a:p>
            <a:endParaRPr lang="en-GB" sz="1000" dirty="0" smtClean="0">
              <a:solidFill>
                <a:schemeClr val="bg1"/>
              </a:solidFill>
            </a:endParaRPr>
          </a:p>
          <a:p>
            <a:r>
              <a:rPr lang="en-GB" sz="1000" dirty="0" smtClean="0">
                <a:solidFill>
                  <a:schemeClr val="bg1"/>
                </a:solidFill>
              </a:rPr>
              <a:t>Dr </a:t>
            </a:r>
            <a:r>
              <a:rPr lang="en-GB" sz="1000" dirty="0" err="1" smtClean="0">
                <a:solidFill>
                  <a:schemeClr val="bg1"/>
                </a:solidFill>
              </a:rPr>
              <a:t>Gerrard</a:t>
            </a:r>
            <a:r>
              <a:rPr lang="en-GB" sz="1000" dirty="0" smtClean="0">
                <a:solidFill>
                  <a:schemeClr val="bg1"/>
                </a:solidFill>
              </a:rPr>
              <a:t> (Head of the faculty of Maths and Science, KNHS) was also supportive of the event, stating; “It is not often that learners of this age get to interact with leading experts in the field of Wind Engineering. It is clear that they have not only thoroughly enjoyed themselves but have learnt a great deal. The learners were very much looking forward to this day and I am sure they will continue to talk about it for a long time.”  </a:t>
            </a:r>
          </a:p>
          <a:p>
            <a:r>
              <a:rPr lang="en-GB" sz="1000" dirty="0" smtClean="0"/>
              <a:t> </a:t>
            </a:r>
            <a:endParaRPr lang="en-GB" sz="1000" dirty="0"/>
          </a:p>
        </p:txBody>
      </p:sp>
      <p:pic>
        <p:nvPicPr>
          <p:cNvPr id="18" name="Picture 17" descr="C:\Users\sterlinm\AppData\Local\Microsoft\Windows\Temporary Internet Files\Content.Word\DSC03113.jpg"/>
          <p:cNvPicPr/>
          <p:nvPr/>
        </p:nvPicPr>
        <p:blipFill>
          <a:blip r:embed="rId2" cstate="print"/>
          <a:srcRect/>
          <a:stretch>
            <a:fillRect/>
          </a:stretch>
        </p:blipFill>
        <p:spPr bwMode="auto">
          <a:xfrm>
            <a:off x="3717040" y="1619590"/>
            <a:ext cx="2808390" cy="1728240"/>
          </a:xfrm>
          <a:prstGeom prst="rect">
            <a:avLst/>
          </a:prstGeom>
          <a:noFill/>
          <a:ln w="9525">
            <a:noFill/>
            <a:miter lim="800000"/>
            <a:headEnd/>
            <a:tailEnd/>
          </a:ln>
        </p:spPr>
      </p:pic>
      <p:sp>
        <p:nvSpPr>
          <p:cNvPr id="20" name="TextBox 19"/>
          <p:cNvSpPr txBox="1"/>
          <p:nvPr/>
        </p:nvSpPr>
        <p:spPr>
          <a:xfrm>
            <a:off x="260560" y="2051650"/>
            <a:ext cx="3024421" cy="3939540"/>
          </a:xfrm>
          <a:prstGeom prst="rect">
            <a:avLst/>
          </a:prstGeom>
          <a:noFill/>
        </p:spPr>
        <p:txBody>
          <a:bodyPr wrap="square" rtlCol="0">
            <a:spAutoFit/>
          </a:bodyPr>
          <a:lstStyle/>
          <a:p>
            <a:r>
              <a:rPr lang="en-GB" sz="1000" dirty="0" smtClean="0"/>
              <a:t>On 10 July 2012, Prof Felix Schmid and Dr Charles Watson from the School of Civil Engineering walked to the new Queen Elizabeth II Hospital to hand over the Degree certificate to David </a:t>
            </a:r>
            <a:r>
              <a:rPr lang="en-GB" sz="1000" dirty="0" err="1" smtClean="0"/>
              <a:t>Oldroyd</a:t>
            </a:r>
            <a:r>
              <a:rPr lang="en-GB" sz="1000" dirty="0" smtClean="0"/>
              <a:t> whose award had been announced at the EPS graduation ceremony earlier that day. David graduated from the MSc programme in Railway Systems Engineering and Integration, achieving a distinction. He was also awarded the Balfour Beatty prize for the best technology oriented dissertation. Mr </a:t>
            </a:r>
            <a:r>
              <a:rPr lang="en-GB" sz="1000" dirty="0" err="1" smtClean="0"/>
              <a:t>Oldroyd</a:t>
            </a:r>
            <a:r>
              <a:rPr lang="en-GB" sz="1000" dirty="0" smtClean="0"/>
              <a:t>, a senior railway infrastructure engineer, had been called to the Hospital at short notice to continue a course of treatment, with a space becoming available on the day of his graduation. Joy Grey, the administrator of the MSc, took the commemorative photo and David’s wife Celia and Andreas </a:t>
            </a:r>
            <a:r>
              <a:rPr lang="en-GB" sz="1000" dirty="0" err="1" smtClean="0"/>
              <a:t>Hoffrichter</a:t>
            </a:r>
            <a:r>
              <a:rPr lang="en-GB" sz="1000" dirty="0" smtClean="0"/>
              <a:t>, another of the day’s graduates, provided the appreciative audience.</a:t>
            </a:r>
          </a:p>
          <a:p>
            <a:r>
              <a:rPr lang="en-GB" sz="1000" dirty="0" smtClean="0"/>
              <a:t> </a:t>
            </a:r>
          </a:p>
          <a:p>
            <a:r>
              <a:rPr lang="en-GB" sz="1000" dirty="0" smtClean="0"/>
              <a:t>David had combined part-time studies at the University with full-time work on a number of high profile international railway projects. He finished the programme in less than two years, thanks to a high level of commitment and hard work. </a:t>
            </a:r>
            <a:endParaRPr lang="en-GB" sz="1000" dirty="0"/>
          </a:p>
        </p:txBody>
      </p:sp>
      <p:sp>
        <p:nvSpPr>
          <p:cNvPr id="21" name="TextBox 20"/>
          <p:cNvSpPr txBox="1"/>
          <p:nvPr/>
        </p:nvSpPr>
        <p:spPr>
          <a:xfrm>
            <a:off x="260560" y="1312986"/>
            <a:ext cx="3168440" cy="738664"/>
          </a:xfrm>
          <a:prstGeom prst="rect">
            <a:avLst/>
          </a:prstGeom>
          <a:noFill/>
        </p:spPr>
        <p:txBody>
          <a:bodyPr wrap="square" rtlCol="0">
            <a:spAutoFit/>
          </a:bodyPr>
          <a:lstStyle/>
          <a:p>
            <a:r>
              <a:rPr lang="en-GB" sz="1400" dirty="0" smtClean="0"/>
              <a:t>Civil Engineering staff take ‘Graduation Ceremony’ to QE Hospital</a:t>
            </a:r>
            <a:endParaRPr lang="en-GB" sz="1400" dirty="0"/>
          </a:p>
        </p:txBody>
      </p:sp>
      <p:pic>
        <p:nvPicPr>
          <p:cNvPr id="24" name="Picture 23" descr="C:\Users\sterlinm\AppData\Local\Microsoft\Windows\Temporary Internet Files\Content.Word\DSC03113.jpg"/>
          <p:cNvPicPr/>
          <p:nvPr/>
        </p:nvPicPr>
        <p:blipFill>
          <a:blip r:embed="rId3" cstate="print"/>
          <a:stretch>
            <a:fillRect/>
          </a:stretch>
        </p:blipFill>
        <p:spPr bwMode="auto">
          <a:xfrm>
            <a:off x="404580" y="6084210"/>
            <a:ext cx="2664370" cy="1656230"/>
          </a:xfrm>
          <a:prstGeom prst="rect">
            <a:avLst/>
          </a:prstGeom>
          <a:noFill/>
          <a:ln w="9525">
            <a:noFill/>
            <a:miter lim="800000"/>
            <a:headEnd/>
            <a:tailEnd/>
          </a:ln>
        </p:spPr>
      </p:pic>
      <p:sp>
        <p:nvSpPr>
          <p:cNvPr id="25" name="TextBox 24"/>
          <p:cNvSpPr txBox="1"/>
          <p:nvPr/>
        </p:nvSpPr>
        <p:spPr>
          <a:xfrm>
            <a:off x="548600" y="7812450"/>
            <a:ext cx="2808390" cy="707886"/>
          </a:xfrm>
          <a:prstGeom prst="rect">
            <a:avLst/>
          </a:prstGeom>
          <a:noFill/>
        </p:spPr>
        <p:txBody>
          <a:bodyPr wrap="square" rtlCol="0">
            <a:spAutoFit/>
          </a:bodyPr>
          <a:lstStyle/>
          <a:p>
            <a:r>
              <a:rPr lang="en-GB" sz="1000" i="1" dirty="0" smtClean="0"/>
              <a:t>David is shown with Charles Watson (Teaching Fellow in Railway Systems Engineering, left) and Felix Schmid (Professor of Railway Systems Engineering, right).</a:t>
            </a:r>
            <a:endParaRPr lang="en-GB" sz="1000"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6660290"/>
            <a:ext cx="6858000" cy="2483710"/>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6FC055"/>
              </a:solidFill>
            </a:endParaRPr>
          </a:p>
        </p:txBody>
      </p:sp>
      <p:sp>
        <p:nvSpPr>
          <p:cNvPr id="8" name="Rectangle 7"/>
          <p:cNvSpPr/>
          <p:nvPr/>
        </p:nvSpPr>
        <p:spPr>
          <a:xfrm>
            <a:off x="0" y="0"/>
            <a:ext cx="6858000" cy="755650"/>
          </a:xfrm>
          <a:prstGeom prst="rect">
            <a:avLst/>
          </a:prstGeom>
          <a:solidFill>
            <a:srgbClr val="6FC05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364" name="Title 6"/>
          <p:cNvSpPr>
            <a:spLocks noGrp="1"/>
          </p:cNvSpPr>
          <p:nvPr>
            <p:ph type="title"/>
          </p:nvPr>
        </p:nvSpPr>
        <p:spPr>
          <a:xfrm>
            <a:off x="2719388" y="58738"/>
            <a:ext cx="4022725" cy="647700"/>
          </a:xfrm>
        </p:spPr>
        <p:txBody>
          <a:bodyPr anchor="t"/>
          <a:lstStyle/>
          <a:p>
            <a:pPr algn="r"/>
            <a:r>
              <a:rPr lang="en-GB" sz="3200" dirty="0" smtClean="0">
                <a:solidFill>
                  <a:schemeClr val="bg1"/>
                </a:solidFill>
                <a:latin typeface="Baskerville Old Face" pitchFamily="18" charset="0"/>
              </a:rPr>
              <a:t>School News</a:t>
            </a:r>
          </a:p>
        </p:txBody>
      </p:sp>
      <p:sp>
        <p:nvSpPr>
          <p:cNvPr id="15366" name="Text Placeholder 7"/>
          <p:cNvSpPr txBox="1">
            <a:spLocks/>
          </p:cNvSpPr>
          <p:nvPr/>
        </p:nvSpPr>
        <p:spPr bwMode="auto">
          <a:xfrm>
            <a:off x="332570" y="809801"/>
            <a:ext cx="5760800" cy="503237"/>
          </a:xfrm>
          <a:prstGeom prst="rect">
            <a:avLst/>
          </a:prstGeom>
          <a:noFill/>
          <a:ln w="9525">
            <a:noFill/>
            <a:miter lim="800000"/>
            <a:headEnd/>
            <a:tailEnd/>
          </a:ln>
        </p:spPr>
        <p:txBody>
          <a:bodyPr/>
          <a:lstStyle/>
          <a:p>
            <a:pPr>
              <a:spcBef>
                <a:spcPct val="20000"/>
              </a:spcBef>
            </a:pPr>
            <a:r>
              <a:rPr lang="en-GB" sz="2400" b="1" dirty="0" smtClean="0">
                <a:solidFill>
                  <a:srgbClr val="6FC055"/>
                </a:solidFill>
                <a:latin typeface="Baskerville Old Face" pitchFamily="18" charset="0"/>
              </a:rPr>
              <a:t>Chemistry</a:t>
            </a:r>
          </a:p>
        </p:txBody>
      </p:sp>
      <p:sp>
        <p:nvSpPr>
          <p:cNvPr id="15368" name="Content Placeholder 8"/>
          <p:cNvSpPr>
            <a:spLocks noGrp="1"/>
          </p:cNvSpPr>
          <p:nvPr>
            <p:ph sz="half" idx="2"/>
          </p:nvPr>
        </p:nvSpPr>
        <p:spPr>
          <a:xfrm>
            <a:off x="4581160" y="1500885"/>
            <a:ext cx="2149011" cy="576080"/>
          </a:xfrm>
        </p:spPr>
        <p:txBody>
          <a:bodyPr/>
          <a:lstStyle/>
          <a:p>
            <a:pPr marL="0" indent="0">
              <a:buNone/>
            </a:pPr>
            <a:endParaRPr lang="en-GB" sz="1400" dirty="0" smtClean="0">
              <a:solidFill>
                <a:schemeClr val="bg1"/>
              </a:solidFill>
              <a:latin typeface="Baskerville Old Face" pitchFamily="18" charset="0"/>
              <a:cs typeface="Arial" charset="0"/>
            </a:endParaRPr>
          </a:p>
          <a:p>
            <a:pPr marL="0" indent="0">
              <a:buNone/>
            </a:pPr>
            <a:endParaRPr lang="en-GB" sz="1400" dirty="0" smtClean="0">
              <a:solidFill>
                <a:schemeClr val="bg1"/>
              </a:solidFill>
              <a:latin typeface="Baskerville Old Face" pitchFamily="18" charset="0"/>
              <a:cs typeface="Arial" charset="0"/>
            </a:endParaRPr>
          </a:p>
          <a:p>
            <a:pPr marL="0" indent="0">
              <a:buNone/>
            </a:pPr>
            <a:endParaRPr lang="en-GB" sz="1400" dirty="0" smtClean="0">
              <a:solidFill>
                <a:schemeClr val="bg1"/>
              </a:solidFill>
              <a:latin typeface="Baskerville Old Face" pitchFamily="18" charset="0"/>
              <a:cs typeface="Arial" charset="0"/>
            </a:endParaRPr>
          </a:p>
          <a:p>
            <a:pPr marL="0" indent="0">
              <a:buNone/>
            </a:pPr>
            <a:endParaRPr lang="en-GB" sz="1400" dirty="0" smtClean="0">
              <a:solidFill>
                <a:schemeClr val="bg1"/>
              </a:solidFill>
              <a:latin typeface="Baskerville Old Face" pitchFamily="18" charset="0"/>
              <a:cs typeface="Arial" charset="0"/>
            </a:endParaRPr>
          </a:p>
          <a:p>
            <a:pPr marL="0" indent="0">
              <a:buNone/>
            </a:pPr>
            <a:endParaRPr lang="en-GB" sz="1400" dirty="0" smtClean="0">
              <a:solidFill>
                <a:schemeClr val="bg1"/>
              </a:solidFill>
              <a:latin typeface="Baskerville Old Face" pitchFamily="18" charset="0"/>
              <a:cs typeface="Arial" charset="0"/>
            </a:endParaRPr>
          </a:p>
          <a:p>
            <a:pPr marL="0" indent="0">
              <a:buNone/>
            </a:pPr>
            <a:endParaRPr lang="en-GB" sz="1400" dirty="0" smtClean="0">
              <a:solidFill>
                <a:schemeClr val="bg1"/>
              </a:solidFill>
              <a:latin typeface="Baskerville Old Face" pitchFamily="18" charset="0"/>
              <a:cs typeface="Arial" charset="0"/>
            </a:endParaRPr>
          </a:p>
          <a:p>
            <a:pPr marL="0" indent="0">
              <a:buNone/>
            </a:pPr>
            <a:endParaRPr lang="en-GB" sz="1400" dirty="0" smtClean="0">
              <a:solidFill>
                <a:schemeClr val="bg1"/>
              </a:solidFill>
              <a:latin typeface="Baskerville Old Face" pitchFamily="18" charset="0"/>
              <a:cs typeface="Arial" charset="0"/>
            </a:endParaRPr>
          </a:p>
          <a:p>
            <a:pPr marL="0" indent="0">
              <a:buNone/>
            </a:pPr>
            <a:endParaRPr lang="en-GB" sz="1400" dirty="0" smtClean="0">
              <a:solidFill>
                <a:schemeClr val="bg1"/>
              </a:solidFill>
              <a:latin typeface="Baskerville Old Face" pitchFamily="18" charset="0"/>
              <a:cs typeface="Arial" charset="0"/>
            </a:endParaRPr>
          </a:p>
          <a:p>
            <a:pPr marL="0" indent="0">
              <a:buNone/>
            </a:pPr>
            <a:endParaRPr lang="en-GB" sz="1400" dirty="0" smtClean="0">
              <a:solidFill>
                <a:schemeClr val="bg1"/>
              </a:solidFill>
              <a:latin typeface="Baskerville Old Face" pitchFamily="18" charset="0"/>
              <a:cs typeface="Arial" charset="0"/>
            </a:endParaRPr>
          </a:p>
          <a:p>
            <a:pPr marL="0" indent="0">
              <a:buNone/>
            </a:pPr>
            <a:endParaRPr lang="en-GB" sz="1400" dirty="0" smtClean="0">
              <a:solidFill>
                <a:schemeClr val="bg1"/>
              </a:solidFill>
              <a:latin typeface="Baskerville Old Face" pitchFamily="18" charset="0"/>
              <a:cs typeface="Arial" charset="0"/>
            </a:endParaRPr>
          </a:p>
          <a:p>
            <a:pPr marL="0" indent="0">
              <a:buNone/>
            </a:pPr>
            <a:endParaRPr lang="en-GB" sz="1400" dirty="0" smtClean="0">
              <a:solidFill>
                <a:schemeClr val="bg1"/>
              </a:solidFill>
              <a:latin typeface="Baskerville Old Face" pitchFamily="18" charset="0"/>
              <a:cs typeface="Arial" charset="0"/>
            </a:endParaRPr>
          </a:p>
          <a:p>
            <a:pPr marL="0" indent="0">
              <a:buNone/>
            </a:pPr>
            <a:endParaRPr lang="en-GB" sz="1400" dirty="0" smtClean="0">
              <a:solidFill>
                <a:schemeClr val="bg1"/>
              </a:solidFill>
              <a:latin typeface="Baskerville Old Face" pitchFamily="18" charset="0"/>
              <a:cs typeface="Arial" charset="0"/>
            </a:endParaRPr>
          </a:p>
          <a:p>
            <a:pPr marL="0" indent="0">
              <a:buNone/>
            </a:pPr>
            <a:endParaRPr lang="en-GB" sz="1400" dirty="0" smtClean="0">
              <a:solidFill>
                <a:schemeClr val="bg1"/>
              </a:solidFill>
              <a:latin typeface="Baskerville Old Face" pitchFamily="18" charset="0"/>
              <a:cs typeface="Arial" charset="0"/>
            </a:endParaRPr>
          </a:p>
          <a:p>
            <a:pPr marL="0" indent="0">
              <a:buNone/>
            </a:pPr>
            <a:endParaRPr lang="en-GB" sz="1400" dirty="0" smtClean="0">
              <a:solidFill>
                <a:schemeClr val="bg1"/>
              </a:solidFill>
              <a:latin typeface="Baskerville Old Face" pitchFamily="18" charset="0"/>
              <a:cs typeface="Arial" charset="0"/>
            </a:endParaRPr>
          </a:p>
          <a:p>
            <a:pPr marL="0" indent="0">
              <a:buNone/>
            </a:pPr>
            <a:endParaRPr lang="en-GB" sz="1400" dirty="0" smtClean="0">
              <a:solidFill>
                <a:schemeClr val="bg1"/>
              </a:solidFill>
              <a:latin typeface="Baskerville Old Face" pitchFamily="18" charset="0"/>
              <a:cs typeface="Arial" charset="0"/>
            </a:endParaRPr>
          </a:p>
          <a:p>
            <a:pPr marL="0" indent="0">
              <a:buNone/>
            </a:pPr>
            <a:endParaRPr lang="en-GB" sz="1400" dirty="0" smtClean="0">
              <a:solidFill>
                <a:schemeClr val="bg1"/>
              </a:solidFill>
              <a:latin typeface="Baskerville Old Face" pitchFamily="18" charset="0"/>
              <a:cs typeface="Arial" charset="0"/>
            </a:endParaRPr>
          </a:p>
          <a:p>
            <a:pPr marL="0" indent="0">
              <a:buNone/>
            </a:pPr>
            <a:endParaRPr lang="en-GB" sz="1400" dirty="0" smtClean="0">
              <a:solidFill>
                <a:schemeClr val="bg1"/>
              </a:solidFill>
              <a:latin typeface="Baskerville Old Face" pitchFamily="18" charset="0"/>
              <a:cs typeface="Arial" charset="0"/>
            </a:endParaRPr>
          </a:p>
          <a:p>
            <a:pPr marL="0" indent="0">
              <a:buNone/>
            </a:pPr>
            <a:endParaRPr lang="en-GB" sz="1400" dirty="0" smtClean="0">
              <a:solidFill>
                <a:schemeClr val="bg1"/>
              </a:solidFill>
              <a:latin typeface="Baskerville Old Face" pitchFamily="18" charset="0"/>
              <a:cs typeface="Arial" charset="0"/>
            </a:endParaRPr>
          </a:p>
          <a:p>
            <a:pPr marL="0" indent="0">
              <a:buNone/>
            </a:pPr>
            <a:r>
              <a:rPr lang="en-GB" sz="1000" dirty="0" smtClean="0">
                <a:solidFill>
                  <a:prstClr val="white"/>
                </a:solidFill>
                <a:latin typeface="Arial" charset="0"/>
                <a:cs typeface="Arial" charset="0"/>
              </a:rPr>
              <a:t> </a:t>
            </a:r>
          </a:p>
          <a:p>
            <a:pPr marL="0" indent="0">
              <a:buNone/>
            </a:pPr>
            <a:endParaRPr lang="en-GB" sz="1400" dirty="0" smtClean="0">
              <a:solidFill>
                <a:schemeClr val="bg1"/>
              </a:solidFill>
              <a:latin typeface="Baskerville Old Face" pitchFamily="18" charset="0"/>
              <a:cs typeface="Arial" charset="0"/>
            </a:endParaRPr>
          </a:p>
          <a:p>
            <a:pPr marL="800100" lvl="2" indent="0">
              <a:buNone/>
            </a:pPr>
            <a:r>
              <a:rPr lang="en-GB" sz="400" dirty="0" smtClean="0">
                <a:latin typeface="Arial" charset="0"/>
                <a:cs typeface="Arial" charset="0"/>
              </a:rPr>
              <a:t> </a:t>
            </a:r>
          </a:p>
          <a:p>
            <a:pPr marL="800100" lvl="2" indent="0">
              <a:buNone/>
            </a:pPr>
            <a:r>
              <a:rPr lang="en-GB" sz="400" dirty="0" smtClean="0">
                <a:solidFill>
                  <a:schemeClr val="bg1"/>
                </a:solidFill>
                <a:latin typeface="Arial" charset="0"/>
                <a:cs typeface="Arial" charset="0"/>
              </a:rPr>
              <a:t> </a:t>
            </a:r>
          </a:p>
        </p:txBody>
      </p:sp>
      <p:sp>
        <p:nvSpPr>
          <p:cNvPr id="17" name="TextBox 16"/>
          <p:cNvSpPr txBox="1"/>
          <p:nvPr/>
        </p:nvSpPr>
        <p:spPr>
          <a:xfrm>
            <a:off x="404580" y="1311813"/>
            <a:ext cx="3024420" cy="307777"/>
          </a:xfrm>
          <a:prstGeom prst="rect">
            <a:avLst/>
          </a:prstGeom>
          <a:noFill/>
        </p:spPr>
        <p:txBody>
          <a:bodyPr wrap="square" rtlCol="0">
            <a:spAutoFit/>
          </a:bodyPr>
          <a:lstStyle/>
          <a:p>
            <a:pPr fontAlgn="t"/>
            <a:r>
              <a:rPr lang="en-GB" sz="1400" b="1" dirty="0" smtClean="0">
                <a:solidFill>
                  <a:srgbClr val="6FC055"/>
                </a:solidFill>
              </a:rPr>
              <a:t>Best day at school, ever!</a:t>
            </a:r>
            <a:endParaRPr lang="en-GB" sz="1400" dirty="0">
              <a:solidFill>
                <a:srgbClr val="6FC055"/>
              </a:solidFill>
            </a:endParaRPr>
          </a:p>
        </p:txBody>
      </p:sp>
      <p:sp>
        <p:nvSpPr>
          <p:cNvPr id="11" name="TextBox 10"/>
          <p:cNvSpPr txBox="1"/>
          <p:nvPr/>
        </p:nvSpPr>
        <p:spPr>
          <a:xfrm>
            <a:off x="404579" y="1691600"/>
            <a:ext cx="3024421" cy="3477875"/>
          </a:xfrm>
          <a:prstGeom prst="rect">
            <a:avLst/>
          </a:prstGeom>
          <a:noFill/>
        </p:spPr>
        <p:txBody>
          <a:bodyPr wrap="square" rtlCol="0">
            <a:spAutoFit/>
          </a:bodyPr>
          <a:lstStyle/>
          <a:p>
            <a:r>
              <a:rPr lang="en-GB" sz="1000" dirty="0" smtClean="0"/>
              <a:t>Staff and students from the School of Chemistry sparked the imagination of school pupils in late June with practical demonstrations at ‘The Big Bang’ West Midlands, co-organised by the University.</a:t>
            </a:r>
          </a:p>
          <a:p>
            <a:endParaRPr lang="en-GB" sz="1000" dirty="0" smtClean="0"/>
          </a:p>
          <a:p>
            <a:r>
              <a:rPr lang="en-GB" sz="1000" dirty="0" smtClean="0"/>
              <a:t>Hosted at the </a:t>
            </a:r>
            <a:r>
              <a:rPr lang="en-GB" sz="1000" dirty="0" err="1" smtClean="0"/>
              <a:t>Thinktank</a:t>
            </a:r>
            <a:r>
              <a:rPr lang="en-GB" sz="1000" dirty="0" smtClean="0"/>
              <a:t>, </a:t>
            </a:r>
            <a:r>
              <a:rPr lang="en-GB" sz="1000" dirty="0" err="1" smtClean="0"/>
              <a:t>Millenium</a:t>
            </a:r>
            <a:r>
              <a:rPr lang="en-GB" sz="1000" dirty="0" smtClean="0"/>
              <a:t> Point, </a:t>
            </a:r>
            <a:r>
              <a:rPr lang="en-GB" sz="1000" i="1" dirty="0" smtClean="0"/>
              <a:t>The Big Bang: UK Young Scientists and Engineers Fair </a:t>
            </a:r>
            <a:r>
              <a:rPr lang="en-GB" sz="1000" dirty="0" smtClean="0"/>
              <a:t>offered young people the opportunity to experience hands-on learning in an informal environment outside the classroom. The fair encouraged enquiry-based learning and stimulated interest in science, technology, engineering and maths in addition to offering an insight into future careers in the local area and beyond. </a:t>
            </a:r>
          </a:p>
          <a:p>
            <a:endParaRPr lang="en-GB" sz="1000" dirty="0" smtClean="0"/>
          </a:p>
          <a:p>
            <a:r>
              <a:rPr lang="en-GB" sz="1000" dirty="0" smtClean="0"/>
              <a:t>Many teachers also found the event a great source of inspiration for lessons and were able to pick up ideas and resources. The best quote of the day came from two schoolgirls making ‘elephant’s toothpaste’ who exclaimed “this is the best day at school ever!”</a:t>
            </a:r>
            <a:endParaRPr lang="en-GB" sz="1000" dirty="0"/>
          </a:p>
        </p:txBody>
      </p:sp>
      <p:pic>
        <p:nvPicPr>
          <p:cNvPr id="22" name="Content Placeholder 15" descr="Research Grants Chemistry.jpg"/>
          <p:cNvPicPr>
            <a:picLocks noGrp="1" noChangeAspect="1"/>
          </p:cNvPicPr>
          <p:nvPr>
            <p:ph sz="half" idx="2"/>
          </p:nvPr>
        </p:nvPicPr>
        <p:blipFill>
          <a:blip r:embed="rId2" cstate="print"/>
          <a:stretch>
            <a:fillRect/>
          </a:stretch>
        </p:blipFill>
        <p:spPr>
          <a:xfrm>
            <a:off x="3598573" y="4493022"/>
            <a:ext cx="2926857" cy="1951238"/>
          </a:xfrm>
        </p:spPr>
      </p:pic>
      <p:pic>
        <p:nvPicPr>
          <p:cNvPr id="23" name="Content Placeholder 15" descr="Research Grants Chemistry.jpg"/>
          <p:cNvPicPr>
            <a:picLocks noGrp="1" noChangeAspect="1"/>
          </p:cNvPicPr>
          <p:nvPr>
            <p:ph sz="half" idx="2"/>
          </p:nvPr>
        </p:nvPicPr>
        <p:blipFill>
          <a:blip r:embed="rId3" cstate="print"/>
          <a:stretch>
            <a:fillRect/>
          </a:stretch>
        </p:blipFill>
        <p:spPr>
          <a:xfrm>
            <a:off x="3573020" y="2368675"/>
            <a:ext cx="2952410" cy="1968273"/>
          </a:xfrm>
        </p:spPr>
      </p:pic>
      <p:pic>
        <p:nvPicPr>
          <p:cNvPr id="20" name="Content Placeholder 15" descr="Research Grants Chemistry.jpg"/>
          <p:cNvPicPr>
            <a:picLocks noGrp="1" noChangeAspect="1"/>
          </p:cNvPicPr>
          <p:nvPr>
            <p:ph sz="half" idx="2"/>
          </p:nvPr>
        </p:nvPicPr>
        <p:blipFill>
          <a:blip r:embed="rId4" cstate="print"/>
          <a:stretch>
            <a:fillRect/>
          </a:stretch>
        </p:blipFill>
        <p:spPr>
          <a:xfrm>
            <a:off x="116540" y="5076070"/>
            <a:ext cx="2926857" cy="1545108"/>
          </a:xfrm>
        </p:spPr>
      </p:pic>
      <p:pic>
        <p:nvPicPr>
          <p:cNvPr id="21" name="Content Placeholder 15" descr="Research Grants Chemistry.jpg"/>
          <p:cNvPicPr>
            <a:picLocks noGrp="1" noChangeAspect="1"/>
          </p:cNvPicPr>
          <p:nvPr>
            <p:ph sz="half" idx="2"/>
          </p:nvPr>
        </p:nvPicPr>
        <p:blipFill>
          <a:blip r:embed="rId5" cstate="print"/>
          <a:stretch>
            <a:fillRect/>
          </a:stretch>
        </p:blipFill>
        <p:spPr>
          <a:xfrm>
            <a:off x="3573020" y="1331550"/>
            <a:ext cx="2926857" cy="659202"/>
          </a:xfrm>
        </p:spPr>
      </p:pic>
      <p:sp>
        <p:nvSpPr>
          <p:cNvPr id="28" name="Content Placeholder 8"/>
          <p:cNvSpPr>
            <a:spLocks noGrp="1"/>
          </p:cNvSpPr>
          <p:nvPr>
            <p:ph sz="half" idx="2"/>
          </p:nvPr>
        </p:nvSpPr>
        <p:spPr>
          <a:xfrm>
            <a:off x="404580" y="7524410"/>
            <a:ext cx="2160300" cy="1152160"/>
          </a:xfrm>
        </p:spPr>
        <p:txBody>
          <a:bodyPr/>
          <a:lstStyle/>
          <a:p>
            <a:pPr marL="0" indent="0">
              <a:buNone/>
            </a:pPr>
            <a:r>
              <a:rPr lang="en-GB" sz="1000" b="1" dirty="0" smtClean="0">
                <a:solidFill>
                  <a:schemeClr val="bg1"/>
                </a:solidFill>
                <a:latin typeface="Arial" charset="0"/>
                <a:cs typeface="Arial" charset="0"/>
              </a:rPr>
              <a:t>College Committees</a:t>
            </a:r>
          </a:p>
          <a:p>
            <a:pPr marL="0" indent="0">
              <a:buNone/>
            </a:pPr>
            <a:r>
              <a:rPr lang="en-US" sz="1100" b="1" dirty="0" smtClean="0">
                <a:solidFill>
                  <a:schemeClr val="bg1"/>
                </a:solidFill>
                <a:latin typeface="Arial" charset="0"/>
                <a:cs typeface="Arial" charset="0"/>
              </a:rPr>
              <a:t>September</a:t>
            </a:r>
            <a:endParaRPr lang="en-GB" sz="1100" b="1" dirty="0" smtClean="0">
              <a:solidFill>
                <a:schemeClr val="bg1"/>
              </a:solidFill>
              <a:latin typeface="Arial" charset="0"/>
              <a:cs typeface="Arial" charset="0"/>
            </a:endParaRPr>
          </a:p>
          <a:p>
            <a:pPr marL="0" indent="0">
              <a:buNone/>
            </a:pPr>
            <a:endParaRPr lang="en-US" sz="1000" b="1" dirty="0" smtClean="0">
              <a:solidFill>
                <a:schemeClr val="bg1"/>
              </a:solidFill>
              <a:latin typeface="Arial" charset="0"/>
              <a:cs typeface="Arial" charset="0"/>
            </a:endParaRPr>
          </a:p>
          <a:p>
            <a:pPr marL="0" indent="0">
              <a:buNone/>
            </a:pPr>
            <a:r>
              <a:rPr lang="en-US" sz="1000" dirty="0" smtClean="0">
                <a:solidFill>
                  <a:schemeClr val="bg1"/>
                </a:solidFill>
                <a:latin typeface="Arial" charset="0"/>
                <a:cs typeface="Arial" charset="0"/>
              </a:rPr>
              <a:t>Wednesday 19:  Education</a:t>
            </a:r>
            <a:endParaRPr lang="en-GB" sz="1000" dirty="0" smtClean="0">
              <a:solidFill>
                <a:schemeClr val="bg1"/>
              </a:solidFill>
              <a:latin typeface="Arial" charset="0"/>
              <a:cs typeface="Arial" charset="0"/>
            </a:endParaRPr>
          </a:p>
          <a:p>
            <a:pPr marL="228600" indent="-228600">
              <a:buNone/>
            </a:pPr>
            <a:endParaRPr lang="en-GB" sz="1000" dirty="0" smtClean="0">
              <a:latin typeface="Arial" charset="0"/>
              <a:cs typeface="Arial" charset="0"/>
            </a:endParaRPr>
          </a:p>
        </p:txBody>
      </p:sp>
      <p:sp>
        <p:nvSpPr>
          <p:cNvPr id="29" name="Content Placeholder 8"/>
          <p:cNvSpPr>
            <a:spLocks noGrp="1"/>
          </p:cNvSpPr>
          <p:nvPr>
            <p:ph sz="half" idx="2"/>
          </p:nvPr>
        </p:nvSpPr>
        <p:spPr>
          <a:xfrm>
            <a:off x="3140960" y="6876320"/>
            <a:ext cx="3384470" cy="2160300"/>
          </a:xfrm>
        </p:spPr>
        <p:txBody>
          <a:bodyPr/>
          <a:lstStyle/>
          <a:p>
            <a:pPr marL="0" indent="0">
              <a:buNone/>
            </a:pPr>
            <a:r>
              <a:rPr lang="en-GB" sz="1000" b="1" dirty="0" smtClean="0">
                <a:solidFill>
                  <a:schemeClr val="bg1"/>
                </a:solidFill>
                <a:latin typeface="Arial" charset="0"/>
                <a:cs typeface="Arial" charset="0"/>
              </a:rPr>
              <a:t>Other dates</a:t>
            </a:r>
          </a:p>
          <a:p>
            <a:pPr marL="0" indent="0">
              <a:buNone/>
            </a:pPr>
            <a:r>
              <a:rPr lang="en-US" sz="1100" b="1" dirty="0" smtClean="0">
                <a:solidFill>
                  <a:schemeClr val="bg1"/>
                </a:solidFill>
                <a:latin typeface="Arial" charset="0"/>
                <a:cs typeface="Arial" charset="0"/>
              </a:rPr>
              <a:t>September</a:t>
            </a:r>
          </a:p>
          <a:p>
            <a:pPr marL="0" indent="0">
              <a:buNone/>
            </a:pPr>
            <a:endParaRPr lang="en-US" sz="1000" b="1" dirty="0" smtClean="0">
              <a:solidFill>
                <a:schemeClr val="bg1"/>
              </a:solidFill>
              <a:latin typeface="Arial" charset="0"/>
              <a:cs typeface="Arial" charset="0"/>
            </a:endParaRPr>
          </a:p>
          <a:p>
            <a:pPr marL="0" indent="0">
              <a:buNone/>
            </a:pPr>
            <a:r>
              <a:rPr lang="en-US" sz="1000" dirty="0" smtClean="0">
                <a:solidFill>
                  <a:schemeClr val="bg1"/>
                </a:solidFill>
                <a:latin typeface="Arial" charset="0"/>
                <a:cs typeface="Arial" charset="0"/>
              </a:rPr>
              <a:t>Tuesday 4:       National HE STEM day</a:t>
            </a:r>
          </a:p>
          <a:p>
            <a:pPr marL="0" indent="0">
              <a:buNone/>
            </a:pPr>
            <a:r>
              <a:rPr lang="en-US" sz="1000" dirty="0" smtClean="0">
                <a:solidFill>
                  <a:schemeClr val="bg1"/>
                </a:solidFill>
                <a:latin typeface="Arial" charset="0"/>
                <a:cs typeface="Arial" charset="0"/>
              </a:rPr>
              <a:t>Wednesday 5:  Graduate Careers Intensive</a:t>
            </a:r>
          </a:p>
          <a:p>
            <a:pPr marL="0" indent="0">
              <a:buNone/>
            </a:pPr>
            <a:r>
              <a:rPr lang="en-US" sz="1000" dirty="0" smtClean="0">
                <a:solidFill>
                  <a:schemeClr val="bg1"/>
                </a:solidFill>
                <a:latin typeface="Arial" charset="0"/>
                <a:cs typeface="Arial" charset="0"/>
              </a:rPr>
              <a:t>Saturday 8:       UG Open Day</a:t>
            </a:r>
          </a:p>
          <a:p>
            <a:pPr marL="0" indent="0">
              <a:buNone/>
            </a:pPr>
            <a:r>
              <a:rPr lang="en-US" sz="1000" dirty="0" smtClean="0">
                <a:solidFill>
                  <a:schemeClr val="bg1"/>
                </a:solidFill>
                <a:latin typeface="Arial" charset="0"/>
                <a:cs typeface="Arial" charset="0"/>
              </a:rPr>
              <a:t>Friday 14:         100 Years of Chemical Engineering </a:t>
            </a:r>
          </a:p>
          <a:p>
            <a:pPr marL="0" indent="0">
              <a:buNone/>
            </a:pPr>
            <a:r>
              <a:rPr lang="en-US" sz="1000" dirty="0" smtClean="0">
                <a:solidFill>
                  <a:schemeClr val="bg1"/>
                </a:solidFill>
                <a:latin typeface="Arial" charset="0"/>
                <a:cs typeface="Arial" charset="0"/>
              </a:rPr>
              <a:t>Tuesday 18:     College Board</a:t>
            </a:r>
          </a:p>
          <a:p>
            <a:pPr marL="0" indent="0">
              <a:buNone/>
            </a:pPr>
            <a:r>
              <a:rPr lang="en-US" sz="1000" dirty="0" smtClean="0">
                <a:solidFill>
                  <a:schemeClr val="bg1"/>
                </a:solidFill>
                <a:latin typeface="Arial" charset="0"/>
                <a:cs typeface="Arial" charset="0"/>
              </a:rPr>
              <a:t>Monday 24:      Start of Autumn term</a:t>
            </a:r>
          </a:p>
          <a:p>
            <a:pPr marL="0" indent="0">
              <a:buNone/>
            </a:pPr>
            <a:r>
              <a:rPr lang="en-US" sz="1000" dirty="0" smtClean="0">
                <a:solidFill>
                  <a:schemeClr val="bg1"/>
                </a:solidFill>
                <a:latin typeface="Arial" charset="0"/>
                <a:cs typeface="Arial" charset="0"/>
              </a:rPr>
              <a:t>Monday 24:      Distinguished Leaders Speakers Series:  </a:t>
            </a:r>
          </a:p>
          <a:p>
            <a:pPr marL="0" indent="0">
              <a:buNone/>
            </a:pPr>
            <a:r>
              <a:rPr lang="en-US" sz="1000" dirty="0" smtClean="0">
                <a:solidFill>
                  <a:schemeClr val="bg1"/>
                </a:solidFill>
                <a:latin typeface="Arial" charset="0"/>
                <a:cs typeface="Arial" charset="0"/>
              </a:rPr>
              <a:t>                         Ian </a:t>
            </a:r>
            <a:r>
              <a:rPr lang="en-US" sz="1000" dirty="0" err="1" smtClean="0">
                <a:solidFill>
                  <a:schemeClr val="bg1"/>
                </a:solidFill>
                <a:latin typeface="Arial" charset="0"/>
                <a:cs typeface="Arial" charset="0"/>
              </a:rPr>
              <a:t>Lobley</a:t>
            </a:r>
            <a:endParaRPr lang="en-GB" sz="1000" dirty="0" smtClean="0">
              <a:solidFill>
                <a:schemeClr val="bg1"/>
              </a:solidFill>
              <a:latin typeface="Arial" pitchFamily="34" charset="0"/>
              <a:cs typeface="Arial" pitchFamily="34" charset="0"/>
            </a:endParaRPr>
          </a:p>
          <a:p>
            <a:pPr marL="228600" indent="-228600">
              <a:buNone/>
            </a:pPr>
            <a:endParaRPr lang="en-US" sz="1000" b="1" dirty="0" smtClean="0">
              <a:latin typeface="Arial" pitchFamily="34" charset="0"/>
              <a:cs typeface="Arial" pitchFamily="34" charset="0"/>
            </a:endParaRPr>
          </a:p>
          <a:p>
            <a:pPr marL="228600" indent="-228600">
              <a:buNone/>
            </a:pPr>
            <a:endParaRPr lang="en-US" sz="1000" b="1" dirty="0" smtClean="0">
              <a:solidFill>
                <a:srgbClr val="006600"/>
              </a:solidFill>
              <a:latin typeface="Arial" charset="0"/>
              <a:cs typeface="Arial" charset="0"/>
            </a:endParaRPr>
          </a:p>
          <a:p>
            <a:pPr marL="228600" indent="-228600">
              <a:buNone/>
            </a:pPr>
            <a:endParaRPr lang="en-US" sz="1000" b="1" dirty="0" smtClean="0">
              <a:solidFill>
                <a:srgbClr val="006600"/>
              </a:solidFill>
              <a:latin typeface="Arial" charset="0"/>
              <a:cs typeface="Arial" charset="0"/>
            </a:endParaRPr>
          </a:p>
          <a:p>
            <a:pPr marL="228600" indent="-228600">
              <a:buNone/>
            </a:pPr>
            <a:endParaRPr lang="en-GB" sz="1000" b="1" dirty="0" smtClean="0">
              <a:latin typeface="Arial" pitchFamily="34" charset="0"/>
              <a:cs typeface="Arial" pitchFamily="34" charset="0"/>
            </a:endParaRPr>
          </a:p>
        </p:txBody>
      </p:sp>
      <p:sp>
        <p:nvSpPr>
          <p:cNvPr id="30" name="Text Placeholder 7"/>
          <p:cNvSpPr txBox="1">
            <a:spLocks/>
          </p:cNvSpPr>
          <p:nvPr/>
        </p:nvSpPr>
        <p:spPr bwMode="auto">
          <a:xfrm>
            <a:off x="404580" y="6804310"/>
            <a:ext cx="2592360" cy="432060"/>
          </a:xfrm>
          <a:prstGeom prst="rect">
            <a:avLst/>
          </a:prstGeom>
          <a:noFill/>
          <a:ln w="9525">
            <a:noFill/>
            <a:miter lim="800000"/>
            <a:headEnd/>
            <a:tailEnd/>
          </a:ln>
        </p:spPr>
        <p:txBody>
          <a:bodyPr/>
          <a:lstStyle/>
          <a:p>
            <a:pPr>
              <a:spcBef>
                <a:spcPct val="20000"/>
              </a:spcBef>
              <a:buFont typeface="Arial" charset="0"/>
              <a:buNone/>
            </a:pPr>
            <a:r>
              <a:rPr lang="en-GB" sz="2400" b="1" dirty="0" smtClean="0">
                <a:solidFill>
                  <a:schemeClr val="bg1"/>
                </a:solidFill>
                <a:latin typeface="Baskerville Old Face" pitchFamily="18" charset="0"/>
              </a:rPr>
              <a:t>College Calendar</a:t>
            </a:r>
            <a:endParaRPr lang="en-GB" sz="2400" b="1" dirty="0">
              <a:solidFill>
                <a:schemeClr val="bg1"/>
              </a:solidFill>
              <a:latin typeface="Baskerville Old Face"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6858000" cy="755650"/>
          </a:xfrm>
          <a:prstGeom prst="rect">
            <a:avLst/>
          </a:prstGeom>
          <a:solidFill>
            <a:srgbClr val="6FC05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 name="Rectangle 17"/>
          <p:cNvSpPr/>
          <p:nvPr/>
        </p:nvSpPr>
        <p:spPr>
          <a:xfrm>
            <a:off x="115888" y="7956470"/>
            <a:ext cx="6626225" cy="1078529"/>
          </a:xfrm>
          <a:prstGeom prst="rect">
            <a:avLst/>
          </a:prstGeom>
          <a:solidFill>
            <a:srgbClr val="6FC0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9459" name="Title 6"/>
          <p:cNvSpPr>
            <a:spLocks noGrp="1"/>
          </p:cNvSpPr>
          <p:nvPr>
            <p:ph type="title"/>
          </p:nvPr>
        </p:nvSpPr>
        <p:spPr>
          <a:xfrm>
            <a:off x="2719388" y="58738"/>
            <a:ext cx="4022725" cy="647700"/>
          </a:xfrm>
        </p:spPr>
        <p:txBody>
          <a:bodyPr anchor="t"/>
          <a:lstStyle/>
          <a:p>
            <a:pPr algn="r"/>
            <a:r>
              <a:rPr lang="en-GB" sz="3200" smtClean="0">
                <a:solidFill>
                  <a:schemeClr val="bg1"/>
                </a:solidFill>
                <a:latin typeface="Baskerville Old Face" pitchFamily="18" charset="0"/>
              </a:rPr>
              <a:t>College life</a:t>
            </a:r>
          </a:p>
        </p:txBody>
      </p:sp>
      <p:sp>
        <p:nvSpPr>
          <p:cNvPr id="19461" name="Text Placeholder 7"/>
          <p:cNvSpPr txBox="1">
            <a:spLocks/>
          </p:cNvSpPr>
          <p:nvPr/>
        </p:nvSpPr>
        <p:spPr bwMode="auto">
          <a:xfrm>
            <a:off x="116540" y="971500"/>
            <a:ext cx="6559550" cy="360050"/>
          </a:xfrm>
          <a:prstGeom prst="rect">
            <a:avLst/>
          </a:prstGeom>
          <a:noFill/>
          <a:ln w="9525">
            <a:noFill/>
            <a:miter lim="800000"/>
            <a:headEnd/>
            <a:tailEnd/>
          </a:ln>
        </p:spPr>
        <p:txBody>
          <a:bodyPr/>
          <a:lstStyle/>
          <a:p>
            <a:pPr>
              <a:spcBef>
                <a:spcPct val="20000"/>
              </a:spcBef>
              <a:buFont typeface="Arial" charset="0"/>
              <a:buNone/>
            </a:pPr>
            <a:r>
              <a:rPr lang="en-GB" sz="2400" b="1" dirty="0" smtClean="0">
                <a:solidFill>
                  <a:srgbClr val="6FC055"/>
                </a:solidFill>
                <a:latin typeface="Baskerville Old Face" pitchFamily="18" charset="0"/>
              </a:rPr>
              <a:t>College opportunities</a:t>
            </a:r>
            <a:endParaRPr lang="en-GB" sz="2400" b="1" dirty="0">
              <a:solidFill>
                <a:srgbClr val="6FC055"/>
              </a:solidFill>
              <a:latin typeface="Baskerville Old Face" pitchFamily="18" charset="0"/>
            </a:endParaRPr>
          </a:p>
        </p:txBody>
      </p:sp>
      <p:sp>
        <p:nvSpPr>
          <p:cNvPr id="19464" name="Content Placeholder 8"/>
          <p:cNvSpPr>
            <a:spLocks noGrp="1"/>
          </p:cNvSpPr>
          <p:nvPr>
            <p:ph sz="half" idx="2"/>
          </p:nvPr>
        </p:nvSpPr>
        <p:spPr>
          <a:xfrm>
            <a:off x="115889" y="7891473"/>
            <a:ext cx="6575002" cy="1116535"/>
          </a:xfrm>
          <a:ln>
            <a:noFill/>
          </a:ln>
        </p:spPr>
        <p:txBody>
          <a:bodyPr/>
          <a:lstStyle/>
          <a:p>
            <a:pPr marL="0" indent="0">
              <a:buFont typeface="Arial" charset="0"/>
              <a:buNone/>
            </a:pPr>
            <a:r>
              <a:rPr lang="en-GB" dirty="0" smtClean="0">
                <a:solidFill>
                  <a:schemeClr val="bg1"/>
                </a:solidFill>
                <a:latin typeface="Baskerville Old Face" pitchFamily="18" charset="0"/>
                <a:cs typeface="Arial" charset="0"/>
              </a:rPr>
              <a:t>Contact</a:t>
            </a:r>
            <a:endParaRPr lang="en-GB" sz="300" dirty="0" smtClean="0">
              <a:solidFill>
                <a:schemeClr val="bg1"/>
              </a:solidFill>
              <a:latin typeface="Arial" charset="0"/>
              <a:cs typeface="Arial" charset="0"/>
            </a:endParaRPr>
          </a:p>
          <a:p>
            <a:pPr marL="0" indent="0">
              <a:buFont typeface="Arial" charset="0"/>
              <a:buNone/>
            </a:pPr>
            <a:r>
              <a:rPr lang="en-GB" sz="1100" dirty="0" smtClean="0">
                <a:solidFill>
                  <a:schemeClr val="bg1"/>
                </a:solidFill>
                <a:latin typeface="Arial" charset="0"/>
                <a:cs typeface="Arial" charset="0"/>
              </a:rPr>
              <a:t>If you have any suggestions for College Newsletter or intranet content ,or if you would like to be added as a contributor for future updates, please contact Liam Singleton, Internal Communications Officer at </a:t>
            </a:r>
            <a:r>
              <a:rPr lang="en-GB" sz="1100" dirty="0" smtClean="0">
                <a:solidFill>
                  <a:srgbClr val="6FC055"/>
                </a:solidFill>
                <a:latin typeface="Arial" charset="0"/>
                <a:cs typeface="Arial" charset="0"/>
                <a:hlinkClick r:id="rId2"/>
              </a:rPr>
              <a:t>l.singleton@bham.ac.uk</a:t>
            </a:r>
            <a:r>
              <a:rPr lang="en-GB" sz="1100" dirty="0" smtClean="0">
                <a:solidFill>
                  <a:srgbClr val="6FC055"/>
                </a:solidFill>
                <a:latin typeface="Arial" charset="0"/>
                <a:cs typeface="Arial" charset="0"/>
              </a:rPr>
              <a:t> </a:t>
            </a:r>
          </a:p>
        </p:txBody>
      </p:sp>
      <p:sp>
        <p:nvSpPr>
          <p:cNvPr id="25" name="TextBox 24"/>
          <p:cNvSpPr txBox="1"/>
          <p:nvPr/>
        </p:nvSpPr>
        <p:spPr>
          <a:xfrm>
            <a:off x="188550" y="1525113"/>
            <a:ext cx="6336880" cy="6247864"/>
          </a:xfrm>
          <a:prstGeom prst="rect">
            <a:avLst/>
          </a:prstGeom>
          <a:noFill/>
        </p:spPr>
        <p:txBody>
          <a:bodyPr wrap="square" rtlCol="0">
            <a:spAutoFit/>
          </a:bodyPr>
          <a:lstStyle/>
          <a:p>
            <a:r>
              <a:rPr lang="en-US" sz="1000" b="1" dirty="0" smtClean="0"/>
              <a:t>EE2012</a:t>
            </a:r>
          </a:p>
          <a:p>
            <a:r>
              <a:rPr lang="en-US" sz="1000" dirty="0" smtClean="0"/>
              <a:t>The </a:t>
            </a:r>
            <a:r>
              <a:rPr lang="en-GB" sz="1000" dirty="0" smtClean="0"/>
              <a:t>International Conference on Innovation, Practice and Research in Engineering Education 2012 will be held 18</a:t>
            </a:r>
            <a:r>
              <a:rPr lang="en-US" sz="1000" dirty="0" smtClean="0"/>
              <a:t>–20 September at Coventry University. </a:t>
            </a:r>
            <a:r>
              <a:rPr lang="en-GB" sz="1000" dirty="0" smtClean="0"/>
              <a:t>EE2012 is dedicated to enhancing the quality of higher education in all engineering disciplines. It will serve as a forum for sharing innovation and effective practice and will provide delegates with the opportunity to critically and creatively engage with new ideas and research. </a:t>
            </a:r>
          </a:p>
          <a:p>
            <a:endParaRPr lang="en-GB" sz="1000" dirty="0" smtClean="0"/>
          </a:p>
          <a:p>
            <a:r>
              <a:rPr lang="en-GB" sz="1000" dirty="0" smtClean="0"/>
              <a:t>Keynote speakers include Professor David Radcliffe, Purdue University; Professor Julia King, Vice-Chancellor Aston University; Professor Matthew Harrison, Director of Education, Royal Academy of Engineering; and Professor Helen Atkinson, University of Leicester, President of EPC. </a:t>
            </a:r>
            <a:r>
              <a:rPr lang="en-US" sz="1000" dirty="0" smtClean="0"/>
              <a:t>Click </a:t>
            </a:r>
            <a:r>
              <a:rPr lang="en-US" sz="1000" dirty="0" smtClean="0">
                <a:hlinkClick r:id="rId3"/>
              </a:rPr>
              <a:t>here</a:t>
            </a:r>
            <a:r>
              <a:rPr lang="en-US" sz="1000" dirty="0" smtClean="0"/>
              <a:t> for more details.</a:t>
            </a:r>
          </a:p>
          <a:p>
            <a:endParaRPr lang="en-US" sz="1000" dirty="0" smtClean="0"/>
          </a:p>
          <a:p>
            <a:r>
              <a:rPr lang="en-GB" sz="1000" b="1" dirty="0" smtClean="0"/>
              <a:t>Science and Innovation Network</a:t>
            </a:r>
          </a:p>
          <a:p>
            <a:r>
              <a:rPr lang="en-GB" sz="1000" dirty="0" smtClean="0"/>
              <a:t>The UK’s Science and Innovation Network in Canada would like to announce the launch of our new </a:t>
            </a:r>
            <a:r>
              <a:rPr lang="en-GB" sz="1000" u="sng" dirty="0" smtClean="0">
                <a:hlinkClick r:id="rId4"/>
              </a:rPr>
              <a:t>Collaboration Development Award</a:t>
            </a:r>
            <a:r>
              <a:rPr lang="en-GB" sz="1000" dirty="0" smtClean="0"/>
              <a:t> (CDA) program!</a:t>
            </a:r>
          </a:p>
          <a:p>
            <a:r>
              <a:rPr lang="en-GB" sz="1000" dirty="0" smtClean="0"/>
              <a:t> </a:t>
            </a:r>
          </a:p>
          <a:p>
            <a:r>
              <a:rPr lang="en-GB" sz="1000" dirty="0" smtClean="0"/>
              <a:t>This program aims to foster bilateral (Canada/UK) relationships in priority areas, building on existing agreements/relationships such as the Canada/UK </a:t>
            </a:r>
            <a:r>
              <a:rPr lang="en-GB" sz="1000" u="sng" dirty="0" smtClean="0">
                <a:hlinkClick r:id="rId5"/>
              </a:rPr>
              <a:t>Joint Declaration</a:t>
            </a:r>
            <a:r>
              <a:rPr lang="en-GB" sz="1000" dirty="0" smtClean="0"/>
              <a:t>, </a:t>
            </a:r>
            <a:r>
              <a:rPr lang="en-GB" sz="1000" u="sng" dirty="0" smtClean="0">
                <a:hlinkClick r:id="rId6"/>
              </a:rPr>
              <a:t>Joint Innovation Statement</a:t>
            </a:r>
            <a:r>
              <a:rPr lang="en-GB" sz="1000" dirty="0" smtClean="0"/>
              <a:t>, and </a:t>
            </a:r>
            <a:r>
              <a:rPr lang="en-GB" sz="1000" u="sng" dirty="0" smtClean="0">
                <a:hlinkClick r:id="rId7"/>
              </a:rPr>
              <a:t>Polar Research </a:t>
            </a:r>
            <a:r>
              <a:rPr lang="en-GB" sz="1000" u="sng" dirty="0" err="1" smtClean="0">
                <a:hlinkClick r:id="rId7"/>
              </a:rPr>
              <a:t>MoU</a:t>
            </a:r>
            <a:r>
              <a:rPr lang="en-GB" sz="1000" dirty="0" smtClean="0"/>
              <a:t>.</a:t>
            </a:r>
          </a:p>
          <a:p>
            <a:r>
              <a:rPr lang="en-GB" sz="1000" dirty="0" smtClean="0"/>
              <a:t> </a:t>
            </a:r>
          </a:p>
          <a:p>
            <a:r>
              <a:rPr lang="en-GB" sz="1000" dirty="0" smtClean="0"/>
              <a:t>We will be offering 8 awards, valued at £1250 each, so scientists, engineers, academic leaders and innovation experts can travel abroad for short visits to lay the groundwork for collaborative efforts.</a:t>
            </a:r>
          </a:p>
          <a:p>
            <a:r>
              <a:rPr lang="en-GB" sz="1000" dirty="0" smtClean="0"/>
              <a:t> </a:t>
            </a:r>
          </a:p>
          <a:p>
            <a:r>
              <a:rPr lang="en-GB" sz="1000" dirty="0" smtClean="0"/>
              <a:t>Deadline for applications is September 1, 2012. Please see </a:t>
            </a:r>
            <a:r>
              <a:rPr lang="en-GB" sz="1000" dirty="0" smtClean="0"/>
              <a:t>the </a:t>
            </a:r>
            <a:r>
              <a:rPr lang="en-GB" sz="1000" u="sng" dirty="0" smtClean="0">
                <a:hlinkClick r:id="rId4"/>
              </a:rPr>
              <a:t>website</a:t>
            </a:r>
            <a:r>
              <a:rPr lang="en-GB" sz="1000" dirty="0" smtClean="0"/>
              <a:t> </a:t>
            </a:r>
            <a:r>
              <a:rPr lang="en-GB" sz="1000" dirty="0" smtClean="0"/>
              <a:t>for details and application form</a:t>
            </a:r>
            <a:r>
              <a:rPr lang="en-GB" sz="1000" dirty="0" smtClean="0"/>
              <a:t>.</a:t>
            </a:r>
          </a:p>
          <a:p>
            <a:endParaRPr lang="en-US" sz="1000" dirty="0" smtClean="0"/>
          </a:p>
          <a:p>
            <a:r>
              <a:rPr lang="en-GB" sz="1000" b="1" dirty="0" smtClean="0"/>
              <a:t>Engineering and Physical Sciences Research Council</a:t>
            </a:r>
            <a:endParaRPr lang="en-US" sz="1000" b="1" dirty="0" smtClean="0"/>
          </a:p>
          <a:p>
            <a:r>
              <a:rPr lang="en-GB" sz="1000" dirty="0" smtClean="0"/>
              <a:t>The Engineering and Physical Sciences Research Council invites applications for its visiting researchers grants. These enable research scientists and engineers of acknowledged standing to visit a UK research organisation. The visiting researcher can be from anywhere in the world, including the UK.</a:t>
            </a:r>
          </a:p>
          <a:p>
            <a:endParaRPr lang="en-GB" sz="1000" dirty="0" smtClean="0"/>
          </a:p>
          <a:p>
            <a:r>
              <a:rPr lang="en-GB" sz="1000" dirty="0" smtClean="0"/>
              <a:t>Applications must be submitted by the host UK research organisation. Grants are for a period of up to 12 months and cover salary costs, travel and subsistence. The researcher can make one long visit or a series of shorter visits within the 12-month period. Click </a:t>
            </a:r>
            <a:r>
              <a:rPr lang="en-GB" sz="1000" dirty="0" smtClean="0">
                <a:hlinkClick r:id="rId8"/>
              </a:rPr>
              <a:t>here</a:t>
            </a:r>
            <a:r>
              <a:rPr lang="en-GB" sz="1000" dirty="0" smtClean="0"/>
              <a:t> for more details.</a:t>
            </a:r>
          </a:p>
          <a:p>
            <a:endParaRPr lang="en-US" sz="1000" dirty="0" smtClean="0"/>
          </a:p>
          <a:p>
            <a:r>
              <a:rPr lang="en-US" sz="1000" b="1" dirty="0" smtClean="0"/>
              <a:t>European Research Council Grants 2013 </a:t>
            </a:r>
            <a:r>
              <a:rPr lang="en-US" sz="1000" dirty="0" smtClean="0"/>
              <a:t> </a:t>
            </a:r>
            <a:endParaRPr lang="en-GB" sz="1000" dirty="0" smtClean="0"/>
          </a:p>
          <a:p>
            <a:r>
              <a:rPr lang="en-US" sz="1000" dirty="0" smtClean="0"/>
              <a:t>The European Research council has just published the following calls: </a:t>
            </a:r>
          </a:p>
          <a:p>
            <a:r>
              <a:rPr lang="en-US" sz="1000" dirty="0" smtClean="0">
                <a:hlinkClick r:id="rId9"/>
              </a:rPr>
              <a:t>ERC Starting Grant</a:t>
            </a:r>
            <a:r>
              <a:rPr lang="en-US" sz="1000" dirty="0" smtClean="0"/>
              <a:t>, deadline 17 October, and the </a:t>
            </a:r>
            <a:r>
              <a:rPr lang="en-US" sz="1000" dirty="0" smtClean="0">
                <a:hlinkClick r:id="rId10"/>
              </a:rPr>
              <a:t>ERC Advanced Grant</a:t>
            </a:r>
            <a:r>
              <a:rPr lang="en-US" sz="1000" dirty="0" smtClean="0"/>
              <a:t>, deadline 22 November. </a:t>
            </a:r>
            <a:endParaRPr lang="en-GB" sz="1000" dirty="0" smtClean="0"/>
          </a:p>
          <a:p>
            <a:r>
              <a:rPr lang="en-US" sz="1000" dirty="0" smtClean="0"/>
              <a:t> </a:t>
            </a:r>
            <a:endParaRPr lang="en-GB" sz="1000" dirty="0" smtClean="0"/>
          </a:p>
          <a:p>
            <a:r>
              <a:rPr lang="en-US" sz="1000" dirty="0" smtClean="0"/>
              <a:t>You can now download the </a:t>
            </a:r>
            <a:r>
              <a:rPr lang="en-US" sz="1000" b="1" dirty="0" smtClean="0"/>
              <a:t>Guide for Applicants </a:t>
            </a:r>
            <a:r>
              <a:rPr lang="en-US" sz="1000" dirty="0" smtClean="0"/>
              <a:t>and the </a:t>
            </a:r>
            <a:r>
              <a:rPr lang="en-US" sz="1000" b="1" dirty="0" smtClean="0"/>
              <a:t>Work </a:t>
            </a:r>
            <a:r>
              <a:rPr lang="en-US" sz="1000" b="1" dirty="0" err="1" smtClean="0"/>
              <a:t>Programme</a:t>
            </a:r>
            <a:r>
              <a:rPr lang="en-US" sz="1000" b="1" dirty="0" smtClean="0"/>
              <a:t> </a:t>
            </a:r>
            <a:r>
              <a:rPr lang="en-US" sz="1000" dirty="0" smtClean="0"/>
              <a:t>using the links above. Please read the guide carefully as there are some key changes to the proposal from previous years. If you have any questions, or require further information, please contact </a:t>
            </a:r>
            <a:r>
              <a:rPr lang="en-US" sz="1000" dirty="0" err="1" smtClean="0">
                <a:hlinkClick r:id="rId11"/>
              </a:rPr>
              <a:t>Branwen</a:t>
            </a:r>
            <a:r>
              <a:rPr lang="en-US" sz="1000" dirty="0" smtClean="0">
                <a:hlinkClick r:id="rId11"/>
              </a:rPr>
              <a:t> Hide</a:t>
            </a:r>
            <a:r>
              <a:rPr lang="en-US" sz="1000" dirty="0" smtClean="0"/>
              <a:t> (x48642) in Research &amp; Commercial Services</a:t>
            </a:r>
            <a:r>
              <a:rPr lang="en-US" sz="1000" dirty="0" smtClean="0"/>
              <a:t>.</a:t>
            </a:r>
            <a:endParaRPr lang="en-GB" sz="10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6858000" cy="755650"/>
          </a:xfrm>
          <a:prstGeom prst="rect">
            <a:avLst/>
          </a:prstGeom>
          <a:solidFill>
            <a:srgbClr val="6FC05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364" name="Title 6"/>
          <p:cNvSpPr>
            <a:spLocks noGrp="1"/>
          </p:cNvSpPr>
          <p:nvPr>
            <p:ph type="title"/>
          </p:nvPr>
        </p:nvSpPr>
        <p:spPr>
          <a:xfrm>
            <a:off x="2719388" y="58738"/>
            <a:ext cx="4022725" cy="647700"/>
          </a:xfrm>
        </p:spPr>
        <p:txBody>
          <a:bodyPr anchor="t"/>
          <a:lstStyle/>
          <a:p>
            <a:pPr algn="r"/>
            <a:r>
              <a:rPr lang="en-GB" sz="3200" dirty="0" smtClean="0">
                <a:solidFill>
                  <a:schemeClr val="bg1"/>
                </a:solidFill>
                <a:latin typeface="Baskerville Old Face" pitchFamily="18" charset="0"/>
              </a:rPr>
              <a:t>People news</a:t>
            </a:r>
          </a:p>
        </p:txBody>
      </p:sp>
      <p:sp>
        <p:nvSpPr>
          <p:cNvPr id="15366" name="Text Placeholder 7"/>
          <p:cNvSpPr txBox="1">
            <a:spLocks/>
          </p:cNvSpPr>
          <p:nvPr/>
        </p:nvSpPr>
        <p:spPr bwMode="auto">
          <a:xfrm>
            <a:off x="188550" y="900323"/>
            <a:ext cx="1872260" cy="503237"/>
          </a:xfrm>
          <a:prstGeom prst="rect">
            <a:avLst/>
          </a:prstGeom>
          <a:noFill/>
          <a:ln w="9525">
            <a:noFill/>
            <a:miter lim="800000"/>
            <a:headEnd/>
            <a:tailEnd/>
          </a:ln>
        </p:spPr>
        <p:txBody>
          <a:bodyPr/>
          <a:lstStyle/>
          <a:p>
            <a:pPr>
              <a:spcBef>
                <a:spcPct val="20000"/>
              </a:spcBef>
            </a:pPr>
            <a:r>
              <a:rPr lang="en-GB" sz="2400" b="1" dirty="0" smtClean="0">
                <a:solidFill>
                  <a:srgbClr val="6FC055"/>
                </a:solidFill>
                <a:latin typeface="Baskerville Old Face" pitchFamily="18" charset="0"/>
              </a:rPr>
              <a:t>Staff news </a:t>
            </a:r>
            <a:endParaRPr lang="en-GB" sz="2400" b="1" dirty="0">
              <a:solidFill>
                <a:srgbClr val="6FC055"/>
              </a:solidFill>
              <a:latin typeface="Baskerville Old Face" pitchFamily="18" charset="0"/>
            </a:endParaRPr>
          </a:p>
        </p:txBody>
      </p:sp>
      <p:sp>
        <p:nvSpPr>
          <p:cNvPr id="14" name="Rectangle 13"/>
          <p:cNvSpPr/>
          <p:nvPr/>
        </p:nvSpPr>
        <p:spPr>
          <a:xfrm>
            <a:off x="5085230" y="827480"/>
            <a:ext cx="1512210" cy="4680650"/>
          </a:xfrm>
          <a:prstGeom prst="rect">
            <a:avLst/>
          </a:prstGeom>
          <a:solidFill>
            <a:srgbClr val="6FC05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6FC055"/>
              </a:solidFill>
            </a:endParaRPr>
          </a:p>
        </p:txBody>
      </p:sp>
      <p:sp>
        <p:nvSpPr>
          <p:cNvPr id="15" name="Content Placeholder 8"/>
          <p:cNvSpPr>
            <a:spLocks noGrp="1"/>
          </p:cNvSpPr>
          <p:nvPr>
            <p:ph sz="half" idx="2"/>
          </p:nvPr>
        </p:nvSpPr>
        <p:spPr>
          <a:xfrm>
            <a:off x="5157240" y="827480"/>
            <a:ext cx="1512210" cy="4608640"/>
          </a:xfrm>
        </p:spPr>
        <p:txBody>
          <a:bodyPr/>
          <a:lstStyle/>
          <a:p>
            <a:pPr marL="0" indent="0">
              <a:buNone/>
            </a:pPr>
            <a:r>
              <a:rPr lang="en-GB" sz="1600" dirty="0" smtClean="0">
                <a:solidFill>
                  <a:schemeClr val="bg1"/>
                </a:solidFill>
                <a:latin typeface="Baskerville Old Face" pitchFamily="18" charset="0"/>
                <a:cs typeface="Arial" charset="0"/>
              </a:rPr>
              <a:t>Welcome to:</a:t>
            </a:r>
          </a:p>
          <a:p>
            <a:pPr marL="400050" lvl="1" indent="0">
              <a:buNone/>
            </a:pPr>
            <a:endParaRPr lang="en-GB" sz="200" b="1" dirty="0" smtClean="0">
              <a:solidFill>
                <a:schemeClr val="bg1"/>
              </a:solidFill>
              <a:latin typeface="Arial" charset="0"/>
              <a:cs typeface="Arial" charset="0"/>
            </a:endParaRPr>
          </a:p>
          <a:p>
            <a:pPr marL="0" indent="0">
              <a:buNone/>
            </a:pPr>
            <a:endParaRPr lang="en-US" sz="1000" dirty="0" smtClean="0">
              <a:solidFill>
                <a:schemeClr val="bg1"/>
              </a:solidFill>
              <a:latin typeface="Arial" charset="0"/>
              <a:cs typeface="Arial" charset="0"/>
            </a:endParaRPr>
          </a:p>
          <a:p>
            <a:pPr marL="0" indent="0">
              <a:buNone/>
            </a:pPr>
            <a:r>
              <a:rPr lang="en-GB" sz="1200" b="1" dirty="0" smtClean="0">
                <a:solidFill>
                  <a:schemeClr val="bg1"/>
                </a:solidFill>
                <a:latin typeface="Arial" charset="0"/>
                <a:cs typeface="Arial" charset="0"/>
              </a:rPr>
              <a:t>Mechanical Engineering </a:t>
            </a:r>
          </a:p>
          <a:p>
            <a:pPr marL="0" indent="0">
              <a:buNone/>
            </a:pPr>
            <a:r>
              <a:rPr lang="en-GB" sz="1000" dirty="0" smtClean="0">
                <a:solidFill>
                  <a:schemeClr val="bg1"/>
                </a:solidFill>
              </a:rPr>
              <a:t>Mr Matthew North</a:t>
            </a:r>
          </a:p>
          <a:p>
            <a:pPr marL="0" indent="0">
              <a:buNone/>
            </a:pPr>
            <a:r>
              <a:rPr lang="en-GB" sz="1000" dirty="0" smtClean="0">
                <a:solidFill>
                  <a:schemeClr val="bg1"/>
                </a:solidFill>
                <a:latin typeface="Arial" charset="0"/>
                <a:cs typeface="Arial" charset="0"/>
              </a:rPr>
              <a:t>   </a:t>
            </a:r>
            <a:r>
              <a:rPr lang="en-GB" sz="1000" dirty="0" smtClean="0">
                <a:solidFill>
                  <a:schemeClr val="bg1"/>
                </a:solidFill>
              </a:rPr>
              <a:t>Research Associate</a:t>
            </a:r>
            <a:endParaRPr lang="en-GB" sz="1000" dirty="0" smtClean="0">
              <a:solidFill>
                <a:schemeClr val="bg1"/>
              </a:solidFill>
              <a:latin typeface="Arial" charset="0"/>
              <a:cs typeface="Arial" charset="0"/>
            </a:endParaRPr>
          </a:p>
          <a:p>
            <a:pPr marL="0" indent="0">
              <a:buNone/>
            </a:pPr>
            <a:r>
              <a:rPr lang="en-GB" sz="1000" dirty="0" smtClean="0">
                <a:solidFill>
                  <a:schemeClr val="bg1"/>
                </a:solidFill>
              </a:rPr>
              <a:t>Mr Rickie </a:t>
            </a:r>
            <a:r>
              <a:rPr lang="en-GB" sz="1000" dirty="0" err="1" smtClean="0">
                <a:solidFill>
                  <a:schemeClr val="bg1"/>
                </a:solidFill>
              </a:rPr>
              <a:t>Creegan</a:t>
            </a:r>
            <a:endParaRPr lang="en-GB" sz="1000" dirty="0" smtClean="0">
              <a:solidFill>
                <a:schemeClr val="bg1"/>
              </a:solidFill>
            </a:endParaRPr>
          </a:p>
          <a:p>
            <a:pPr marL="0" indent="0">
              <a:buNone/>
            </a:pPr>
            <a:r>
              <a:rPr lang="en-GB" sz="1000" dirty="0" smtClean="0">
                <a:solidFill>
                  <a:schemeClr val="bg1"/>
                </a:solidFill>
              </a:rPr>
              <a:t>   Engine Specialist</a:t>
            </a:r>
          </a:p>
          <a:p>
            <a:pPr marL="0" indent="0">
              <a:buNone/>
            </a:pPr>
            <a:endParaRPr lang="en-GB" sz="1200" b="1" dirty="0" smtClean="0">
              <a:solidFill>
                <a:schemeClr val="bg1"/>
              </a:solidFill>
              <a:latin typeface="Arial" charset="0"/>
              <a:cs typeface="Arial" charset="0"/>
            </a:endParaRPr>
          </a:p>
          <a:p>
            <a:pPr marL="0" indent="0">
              <a:buNone/>
            </a:pPr>
            <a:r>
              <a:rPr lang="en-GB" sz="1200" b="1" dirty="0" smtClean="0">
                <a:solidFill>
                  <a:schemeClr val="bg1"/>
                </a:solidFill>
                <a:latin typeface="Arial" charset="0"/>
                <a:cs typeface="Arial" charset="0"/>
              </a:rPr>
              <a:t>Mathematics</a:t>
            </a:r>
          </a:p>
          <a:p>
            <a:pPr marL="0" indent="0">
              <a:buNone/>
            </a:pPr>
            <a:r>
              <a:rPr lang="en-GB" sz="1000" dirty="0" smtClean="0">
                <a:solidFill>
                  <a:schemeClr val="bg1"/>
                </a:solidFill>
              </a:rPr>
              <a:t>Dr </a:t>
            </a:r>
            <a:r>
              <a:rPr lang="en-GB" sz="1000" dirty="0" err="1" smtClean="0">
                <a:solidFill>
                  <a:schemeClr val="bg1"/>
                </a:solidFill>
              </a:rPr>
              <a:t>Ziqin</a:t>
            </a:r>
            <a:r>
              <a:rPr lang="en-GB" sz="1000" dirty="0" smtClean="0">
                <a:solidFill>
                  <a:schemeClr val="bg1"/>
                </a:solidFill>
              </a:rPr>
              <a:t> </a:t>
            </a:r>
            <a:r>
              <a:rPr lang="en-GB" sz="1000" dirty="0" err="1" smtClean="0">
                <a:solidFill>
                  <a:schemeClr val="bg1"/>
                </a:solidFill>
              </a:rPr>
              <a:t>Feng</a:t>
            </a:r>
            <a:endParaRPr lang="en-GB" sz="1000" dirty="0" smtClean="0">
              <a:solidFill>
                <a:schemeClr val="bg1"/>
              </a:solidFill>
            </a:endParaRPr>
          </a:p>
          <a:p>
            <a:pPr marL="0" indent="0">
              <a:buNone/>
            </a:pPr>
            <a:r>
              <a:rPr lang="en-GB" sz="1000" dirty="0" smtClean="0">
                <a:solidFill>
                  <a:schemeClr val="bg1"/>
                </a:solidFill>
                <a:latin typeface="Arial" pitchFamily="34" charset="0"/>
                <a:cs typeface="Arial" pitchFamily="34" charset="0"/>
              </a:rPr>
              <a:t>   </a:t>
            </a:r>
            <a:r>
              <a:rPr lang="en-GB" sz="1000" dirty="0" smtClean="0">
                <a:solidFill>
                  <a:schemeClr val="bg1"/>
                </a:solidFill>
              </a:rPr>
              <a:t>Marie Curie Research </a:t>
            </a:r>
          </a:p>
          <a:p>
            <a:pPr marL="0" indent="0">
              <a:buNone/>
            </a:pPr>
            <a:r>
              <a:rPr lang="en-GB" sz="1000" dirty="0" smtClean="0">
                <a:solidFill>
                  <a:schemeClr val="bg1"/>
                </a:solidFill>
              </a:rPr>
              <a:t>    Fellow</a:t>
            </a:r>
          </a:p>
          <a:p>
            <a:pPr marL="0" indent="0">
              <a:buNone/>
            </a:pPr>
            <a:r>
              <a:rPr lang="en-GB" sz="1000" dirty="0" smtClean="0">
                <a:solidFill>
                  <a:schemeClr val="bg1"/>
                </a:solidFill>
              </a:rPr>
              <a:t>Miss Kathryn </a:t>
            </a:r>
            <a:r>
              <a:rPr lang="en-GB" sz="1000" dirty="0" err="1" smtClean="0">
                <a:solidFill>
                  <a:schemeClr val="bg1"/>
                </a:solidFill>
              </a:rPr>
              <a:t>Basnett</a:t>
            </a:r>
            <a:endParaRPr lang="en-GB" sz="1000" dirty="0" smtClean="0">
              <a:solidFill>
                <a:schemeClr val="bg1"/>
              </a:solidFill>
            </a:endParaRPr>
          </a:p>
          <a:p>
            <a:pPr marL="0" indent="0">
              <a:buNone/>
            </a:pPr>
            <a:r>
              <a:rPr lang="en-GB" sz="1000" dirty="0" smtClean="0">
                <a:solidFill>
                  <a:schemeClr val="bg1"/>
                </a:solidFill>
              </a:rPr>
              <a:t>   Teaching Support   </a:t>
            </a:r>
          </a:p>
          <a:p>
            <a:pPr marL="0" indent="0">
              <a:buNone/>
            </a:pPr>
            <a:r>
              <a:rPr lang="en-GB" sz="1000" dirty="0" smtClean="0">
                <a:solidFill>
                  <a:schemeClr val="bg1"/>
                </a:solidFill>
              </a:rPr>
              <a:t>   Administrator</a:t>
            </a:r>
            <a:endParaRPr lang="en-GB" sz="1000" b="1" dirty="0" smtClean="0">
              <a:solidFill>
                <a:schemeClr val="bg1"/>
              </a:solidFill>
              <a:latin typeface="Arial" charset="0"/>
              <a:cs typeface="Arial" charset="0"/>
            </a:endParaRPr>
          </a:p>
          <a:p>
            <a:pPr marL="0" indent="0">
              <a:buNone/>
            </a:pPr>
            <a:endParaRPr lang="en-GB" sz="1000" dirty="0" smtClean="0">
              <a:solidFill>
                <a:schemeClr val="bg1"/>
              </a:solidFill>
              <a:latin typeface="Arial" charset="0"/>
              <a:cs typeface="Arial" charset="0"/>
            </a:endParaRPr>
          </a:p>
          <a:p>
            <a:pPr marL="0" indent="0">
              <a:buNone/>
            </a:pPr>
            <a:r>
              <a:rPr lang="en-GB" sz="1200" b="1" dirty="0" smtClean="0">
                <a:solidFill>
                  <a:schemeClr val="bg1"/>
                </a:solidFill>
                <a:latin typeface="Arial" charset="0"/>
                <a:cs typeface="Arial" charset="0"/>
              </a:rPr>
              <a:t>Physics and Astronomy</a:t>
            </a:r>
          </a:p>
          <a:p>
            <a:pPr marL="0" indent="0">
              <a:buNone/>
            </a:pPr>
            <a:r>
              <a:rPr lang="en-GB" sz="1000" dirty="0" smtClean="0">
                <a:solidFill>
                  <a:schemeClr val="bg1"/>
                </a:solidFill>
              </a:rPr>
              <a:t>Mr Tiago </a:t>
            </a:r>
            <a:r>
              <a:rPr lang="en-GB" sz="1000" dirty="0" err="1" smtClean="0">
                <a:solidFill>
                  <a:schemeClr val="bg1"/>
                </a:solidFill>
              </a:rPr>
              <a:t>Campante</a:t>
            </a:r>
            <a:r>
              <a:rPr lang="en-GB" sz="1000" dirty="0" smtClean="0">
                <a:solidFill>
                  <a:schemeClr val="bg1"/>
                </a:solidFill>
                <a:latin typeface="Arial" pitchFamily="34" charset="0"/>
                <a:cs typeface="Arial" pitchFamily="34" charset="0"/>
              </a:rPr>
              <a:t>     </a:t>
            </a:r>
          </a:p>
          <a:p>
            <a:pPr marL="0" indent="0">
              <a:buNone/>
            </a:pPr>
            <a:r>
              <a:rPr lang="en-GB" sz="1000" dirty="0" smtClean="0">
                <a:solidFill>
                  <a:schemeClr val="bg1"/>
                </a:solidFill>
                <a:latin typeface="Arial" pitchFamily="34" charset="0"/>
                <a:cs typeface="Arial" pitchFamily="34" charset="0"/>
              </a:rPr>
              <a:t>   </a:t>
            </a:r>
            <a:r>
              <a:rPr lang="en-GB" sz="1000" dirty="0" smtClean="0">
                <a:solidFill>
                  <a:schemeClr val="bg1"/>
                </a:solidFill>
              </a:rPr>
              <a:t>Research Fellow</a:t>
            </a:r>
          </a:p>
          <a:p>
            <a:pPr marL="0" indent="0">
              <a:buNone/>
            </a:pPr>
            <a:r>
              <a:rPr lang="en-GB" sz="1000" dirty="0" smtClean="0">
                <a:solidFill>
                  <a:schemeClr val="bg1"/>
                </a:solidFill>
              </a:rPr>
              <a:t>Dr Guy Davies</a:t>
            </a:r>
          </a:p>
          <a:p>
            <a:pPr marL="0" indent="0">
              <a:buNone/>
            </a:pPr>
            <a:r>
              <a:rPr lang="en-GB" sz="1000" dirty="0" smtClean="0">
                <a:solidFill>
                  <a:schemeClr val="bg1"/>
                </a:solidFill>
              </a:rPr>
              <a:t>   Research Fellow</a:t>
            </a:r>
            <a:endParaRPr lang="en-US" sz="1000" b="1" dirty="0" smtClean="0">
              <a:solidFill>
                <a:schemeClr val="bg1"/>
              </a:solidFill>
              <a:latin typeface="Arial" pitchFamily="34" charset="0"/>
              <a:cs typeface="Arial" pitchFamily="34" charset="0"/>
            </a:endParaRPr>
          </a:p>
          <a:p>
            <a:pPr marL="0" indent="0">
              <a:buNone/>
            </a:pPr>
            <a:endParaRPr lang="en-GB" sz="1000" dirty="0" smtClean="0">
              <a:solidFill>
                <a:schemeClr val="bg1"/>
              </a:solidFill>
              <a:latin typeface="Arial" charset="0"/>
              <a:cs typeface="Arial" charset="0"/>
            </a:endParaRPr>
          </a:p>
        </p:txBody>
      </p:sp>
      <p:sp>
        <p:nvSpPr>
          <p:cNvPr id="17" name="TextBox 16"/>
          <p:cNvSpPr txBox="1"/>
          <p:nvPr/>
        </p:nvSpPr>
        <p:spPr>
          <a:xfrm>
            <a:off x="260560" y="1383823"/>
            <a:ext cx="3672510" cy="307777"/>
          </a:xfrm>
          <a:prstGeom prst="rect">
            <a:avLst/>
          </a:prstGeom>
          <a:noFill/>
        </p:spPr>
        <p:txBody>
          <a:bodyPr wrap="square" rtlCol="0">
            <a:spAutoFit/>
          </a:bodyPr>
          <a:lstStyle/>
          <a:p>
            <a:r>
              <a:rPr lang="en-US" sz="1400" b="1" dirty="0" smtClean="0">
                <a:solidFill>
                  <a:srgbClr val="5FB644"/>
                </a:solidFill>
              </a:rPr>
              <a:t>Awards, grants and appointments</a:t>
            </a:r>
            <a:endParaRPr lang="en-GB" sz="1400" b="1" dirty="0">
              <a:solidFill>
                <a:srgbClr val="5FB644"/>
              </a:solidFill>
            </a:endParaRPr>
          </a:p>
        </p:txBody>
      </p:sp>
      <p:sp>
        <p:nvSpPr>
          <p:cNvPr id="21" name="TextBox 20"/>
          <p:cNvSpPr txBox="1"/>
          <p:nvPr/>
        </p:nvSpPr>
        <p:spPr>
          <a:xfrm>
            <a:off x="260560" y="1691601"/>
            <a:ext cx="4608640" cy="4247317"/>
          </a:xfrm>
          <a:prstGeom prst="rect">
            <a:avLst/>
          </a:prstGeom>
          <a:noFill/>
        </p:spPr>
        <p:txBody>
          <a:bodyPr wrap="square" rtlCol="0">
            <a:spAutoFit/>
          </a:bodyPr>
          <a:lstStyle/>
          <a:p>
            <a:r>
              <a:rPr lang="en-GB" sz="1000" dirty="0" smtClean="0"/>
              <a:t>Ms </a:t>
            </a:r>
            <a:r>
              <a:rPr lang="en-GB" sz="1000" dirty="0" smtClean="0"/>
              <a:t>Claudia </a:t>
            </a:r>
            <a:r>
              <a:rPr lang="en-GB" sz="1000" dirty="0" err="1" smtClean="0"/>
              <a:t>Marcelloni</a:t>
            </a:r>
            <a:r>
              <a:rPr lang="en-GB" sz="1000" dirty="0" smtClean="0"/>
              <a:t> de Oliveira has been made an Honorary Research Associate. Claudia is the Outreach Officer for ATLAS at CERN, working with Professor Peter </a:t>
            </a:r>
            <a:r>
              <a:rPr lang="en-GB" sz="1000" dirty="0" err="1" smtClean="0"/>
              <a:t>Waltkins</a:t>
            </a:r>
            <a:r>
              <a:rPr lang="en-GB" sz="1000" dirty="0" smtClean="0"/>
              <a:t> in the Particle Physics group.</a:t>
            </a:r>
          </a:p>
          <a:p>
            <a:endParaRPr lang="en-GB" sz="1000" dirty="0" smtClean="0"/>
          </a:p>
          <a:p>
            <a:r>
              <a:rPr lang="en-GB" sz="1000" dirty="0" smtClean="0"/>
              <a:t>Tom Carey, School of Chemistry (and holder of a Diamond Light Source studentship supervised by Drs Paul Anderson and Joe Hriljac) has won the BZA (</a:t>
            </a:r>
            <a:r>
              <a:rPr lang="en-GB" sz="1000" dirty="0" smtClean="0">
                <a:hlinkClick r:id="rId2"/>
              </a:rPr>
              <a:t>British </a:t>
            </a:r>
            <a:r>
              <a:rPr lang="en-GB" sz="1000" dirty="0" err="1" smtClean="0">
                <a:hlinkClick r:id="rId2"/>
              </a:rPr>
              <a:t>Zeolite</a:t>
            </a:r>
            <a:r>
              <a:rPr lang="en-GB" sz="1000" dirty="0" smtClean="0">
                <a:hlinkClick r:id="rId2"/>
              </a:rPr>
              <a:t> Association</a:t>
            </a:r>
            <a:r>
              <a:rPr lang="en-GB" sz="1000" dirty="0" smtClean="0"/>
              <a:t>) Founders’ Award. The award is for UK based postgraduate scientists working in the area of micro and/or </a:t>
            </a:r>
            <a:r>
              <a:rPr lang="en-GB" sz="1000" dirty="0" err="1" smtClean="0"/>
              <a:t>mesoporous</a:t>
            </a:r>
            <a:r>
              <a:rPr lang="en-GB" sz="1000" dirty="0" smtClean="0"/>
              <a:t> science. It is aimed to celebrate the best and/or most promising postgraduate scientist of the year. </a:t>
            </a:r>
            <a:endParaRPr lang="en-GB" sz="1000" dirty="0" smtClean="0"/>
          </a:p>
          <a:p>
            <a:endParaRPr lang="en-US" sz="1000" dirty="0" smtClean="0"/>
          </a:p>
          <a:p>
            <a:r>
              <a:rPr lang="en-US" sz="1000" dirty="0" smtClean="0"/>
              <a:t>Dr Bruno </a:t>
            </a:r>
            <a:r>
              <a:rPr lang="en-US" sz="1000" dirty="0" err="1" smtClean="0"/>
              <a:t>Pollet</a:t>
            </a:r>
            <a:r>
              <a:rPr lang="en-US" sz="1000" dirty="0" smtClean="0"/>
              <a:t>, School of Chemical Engineering, received a £154,131  Research Project Award from the Commission of the European Communities, and Dr Alex Robinson </a:t>
            </a:r>
            <a:r>
              <a:rPr lang="en-US" sz="1000" dirty="0" smtClean="0"/>
              <a:t>received £105,631 from Irresistible Materials Ltd. for his project, </a:t>
            </a:r>
            <a:r>
              <a:rPr lang="en-GB" sz="1000" i="1" dirty="0" smtClean="0"/>
              <a:t>Development of Fullerene Resists for Next Generation Lithography</a:t>
            </a:r>
            <a:r>
              <a:rPr lang="en-GB" sz="1000" dirty="0" smtClean="0"/>
              <a:t>.</a:t>
            </a:r>
          </a:p>
          <a:p>
            <a:endParaRPr lang="en-US" sz="1000" dirty="0" smtClean="0"/>
          </a:p>
          <a:p>
            <a:r>
              <a:rPr lang="en-US" sz="1000" dirty="0" smtClean="0"/>
              <a:t>Dr Hassan </a:t>
            </a:r>
            <a:r>
              <a:rPr lang="en-US" sz="1000" dirty="0" err="1" smtClean="0"/>
              <a:t>Hemida</a:t>
            </a:r>
            <a:r>
              <a:rPr lang="en-US" sz="1000" dirty="0" smtClean="0"/>
              <a:t>, School of Civil Engineering, received  £37,743 from Network Rail Infrastructure Ltd. for  his project, </a:t>
            </a:r>
            <a:r>
              <a:rPr lang="en-GB" sz="1000" i="1" dirty="0" smtClean="0"/>
              <a:t>Analysis of a new switch stretch bar design </a:t>
            </a:r>
            <a:r>
              <a:rPr lang="en-GB" sz="1000" dirty="0" smtClean="0"/>
              <a:t>.</a:t>
            </a:r>
          </a:p>
          <a:p>
            <a:endParaRPr lang="en-US" sz="1000" dirty="0" smtClean="0"/>
          </a:p>
          <a:p>
            <a:r>
              <a:rPr lang="en-US" sz="1000" dirty="0" smtClean="0"/>
              <a:t>Professor Martin </a:t>
            </a:r>
            <a:r>
              <a:rPr lang="en-US" sz="1000" dirty="0" err="1" smtClean="0"/>
              <a:t>Russel</a:t>
            </a:r>
            <a:r>
              <a:rPr lang="en-US" sz="1000" dirty="0" smtClean="0"/>
              <a:t>, School of EECE, received £632,906 from C.C.H.Q. for his project, </a:t>
            </a:r>
            <a:r>
              <a:rPr lang="en-GB" sz="1000" i="1" dirty="0" smtClean="0"/>
              <a:t>Speech Recognition by Synthesis (</a:t>
            </a:r>
            <a:r>
              <a:rPr lang="en-GB" sz="1000" i="1" dirty="0" err="1" smtClean="0"/>
              <a:t>SRbS</a:t>
            </a:r>
            <a:r>
              <a:rPr lang="en-GB" sz="1000" i="1" dirty="0" smtClean="0"/>
              <a:t>)</a:t>
            </a:r>
            <a:r>
              <a:rPr lang="en-GB" sz="1000" dirty="0" smtClean="0"/>
              <a:t>.</a:t>
            </a:r>
          </a:p>
          <a:p>
            <a:endParaRPr lang="en-US" sz="1000" dirty="0" smtClean="0"/>
          </a:p>
          <a:p>
            <a:r>
              <a:rPr lang="en-US" sz="1000" dirty="0" smtClean="0"/>
              <a:t>Professor  </a:t>
            </a:r>
            <a:r>
              <a:rPr lang="en-US" sz="1000" dirty="0" err="1" smtClean="0"/>
              <a:t>Hanshan</a:t>
            </a:r>
            <a:r>
              <a:rPr lang="en-US" sz="1000" dirty="0" smtClean="0"/>
              <a:t> Dong, School of Metallurgy and Materials, received  £477,058 from the Engineering and Physical Science Research Council for his project, </a:t>
            </a:r>
            <a:r>
              <a:rPr lang="en-GB" sz="1000" i="1" dirty="0" smtClean="0"/>
              <a:t>Stability of </a:t>
            </a:r>
            <a:r>
              <a:rPr lang="en-GB" sz="1000" i="1" dirty="0" smtClean="0"/>
              <a:t>Colossally </a:t>
            </a:r>
            <a:r>
              <a:rPr lang="en-GB" sz="1000" i="1" dirty="0" smtClean="0"/>
              <a:t>Supersaturated </a:t>
            </a:r>
            <a:r>
              <a:rPr lang="en-GB" sz="1000" i="1" dirty="0" smtClean="0"/>
              <a:t>Alloys</a:t>
            </a:r>
            <a:r>
              <a:rPr lang="en-GB" sz="1000" dirty="0" smtClean="0"/>
              <a:t>.</a:t>
            </a:r>
            <a:endParaRPr lang="en-GB" sz="1000" dirty="0" smtClean="0"/>
          </a:p>
        </p:txBody>
      </p:sp>
      <p:sp>
        <p:nvSpPr>
          <p:cNvPr id="9" name="TextBox 8"/>
          <p:cNvSpPr txBox="1"/>
          <p:nvPr/>
        </p:nvSpPr>
        <p:spPr>
          <a:xfrm>
            <a:off x="260560" y="5791579"/>
            <a:ext cx="6408890" cy="2092881"/>
          </a:xfrm>
          <a:prstGeom prst="rect">
            <a:avLst/>
          </a:prstGeom>
          <a:noFill/>
        </p:spPr>
        <p:txBody>
          <a:bodyPr wrap="square" rtlCol="0">
            <a:spAutoFit/>
          </a:bodyPr>
          <a:lstStyle/>
          <a:p>
            <a:r>
              <a:rPr lang="en-US" sz="1000" dirty="0" smtClean="0"/>
              <a:t>Professor </a:t>
            </a:r>
            <a:r>
              <a:rPr lang="en-US" sz="1000" dirty="0" err="1" smtClean="0"/>
              <a:t>Hongming</a:t>
            </a:r>
            <a:r>
              <a:rPr lang="en-US" sz="1000" dirty="0" smtClean="0"/>
              <a:t> </a:t>
            </a:r>
            <a:r>
              <a:rPr lang="en-US" sz="1000" dirty="0" err="1" smtClean="0"/>
              <a:t>Xu</a:t>
            </a:r>
            <a:r>
              <a:rPr lang="en-US" sz="1000" dirty="0" smtClean="0"/>
              <a:t>, School of Mechanical Engineering, received  £563,195 </a:t>
            </a:r>
            <a:r>
              <a:rPr lang="en-US" sz="1000" dirty="0" smtClean="0"/>
              <a:t>from the Engineering and Physical Science Research Council for his </a:t>
            </a:r>
            <a:r>
              <a:rPr lang="en-US" sz="1000" dirty="0" smtClean="0"/>
              <a:t>project, </a:t>
            </a:r>
            <a:r>
              <a:rPr lang="en-GB" sz="1000" i="1" dirty="0" smtClean="0"/>
              <a:t>New Control Methodology for the Next Generation of Engine Management </a:t>
            </a:r>
            <a:r>
              <a:rPr lang="en-GB" sz="1000" i="1" dirty="0" smtClean="0"/>
              <a:t>Systems</a:t>
            </a:r>
            <a:r>
              <a:rPr lang="en-GB" sz="1000" dirty="0" smtClean="0"/>
              <a:t>.</a:t>
            </a:r>
          </a:p>
          <a:p>
            <a:endParaRPr lang="en-US" sz="1000" dirty="0" smtClean="0"/>
          </a:p>
          <a:p>
            <a:r>
              <a:rPr lang="en-US" sz="1000" dirty="0" smtClean="0"/>
              <a:t>Professor Xin Yao, School of Computer Science, received </a:t>
            </a:r>
            <a:r>
              <a:rPr lang="en-US" sz="1000" dirty="0" smtClean="0"/>
              <a:t>£520,632 </a:t>
            </a:r>
            <a:r>
              <a:rPr lang="en-US" sz="1000" dirty="0" smtClean="0"/>
              <a:t>from the Engineering and Physical Science Research Council for his project</a:t>
            </a:r>
            <a:r>
              <a:rPr lang="en-US" sz="1000" dirty="0" smtClean="0"/>
              <a:t>,</a:t>
            </a:r>
            <a:r>
              <a:rPr lang="en-GB" sz="1000" dirty="0" smtClean="0"/>
              <a:t> </a:t>
            </a:r>
            <a:r>
              <a:rPr lang="en-GB" sz="1000" i="1" dirty="0" smtClean="0"/>
              <a:t>Evolutionary Computation for Dynamic Optimisation in Network </a:t>
            </a:r>
            <a:r>
              <a:rPr lang="en-GB" sz="1000" i="1" dirty="0" smtClean="0"/>
              <a:t>Environments</a:t>
            </a:r>
            <a:r>
              <a:rPr lang="en-GB" sz="1000" dirty="0" smtClean="0"/>
              <a:t>.</a:t>
            </a:r>
            <a:r>
              <a:rPr lang="en-US" sz="1000" dirty="0" smtClean="0"/>
              <a:t> </a:t>
            </a:r>
          </a:p>
          <a:p>
            <a:endParaRPr lang="en-US" sz="1000" dirty="0" smtClean="0"/>
          </a:p>
          <a:p>
            <a:r>
              <a:rPr lang="en-US" sz="1000" dirty="0" smtClean="0"/>
              <a:t>Professor Andy </a:t>
            </a:r>
            <a:r>
              <a:rPr lang="en-US" sz="1000" dirty="0" smtClean="0"/>
              <a:t>Schofield, Head of Physics and Astronomy, received </a:t>
            </a:r>
            <a:r>
              <a:rPr lang="en-US" sz="1000" dirty="0" smtClean="0"/>
              <a:t> </a:t>
            </a:r>
            <a:r>
              <a:rPr lang="en-US" sz="1000" dirty="0" smtClean="0"/>
              <a:t>£421,583 from the Science and Technology Facilities Council to fund an </a:t>
            </a:r>
            <a:r>
              <a:rPr lang="en-GB" sz="1000" dirty="0" smtClean="0"/>
              <a:t>Ernest Rutherford Fellowship </a:t>
            </a:r>
            <a:r>
              <a:rPr lang="en-GB" sz="1000" dirty="0" smtClean="0"/>
              <a:t>for </a:t>
            </a:r>
            <a:r>
              <a:rPr lang="en-GB" sz="1000" dirty="0" smtClean="0"/>
              <a:t>Dr Antonio </a:t>
            </a:r>
            <a:r>
              <a:rPr lang="en-GB" sz="1000" dirty="0" err="1" smtClean="0"/>
              <a:t>Sergi</a:t>
            </a:r>
            <a:r>
              <a:rPr lang="en-GB" sz="1000" dirty="0" smtClean="0"/>
              <a:t>, concerning the project </a:t>
            </a:r>
            <a:r>
              <a:rPr lang="en-GB" sz="1000" i="1" dirty="0" smtClean="0"/>
              <a:t>Development of the NA62 Detector and Search for New Physics with </a:t>
            </a:r>
            <a:r>
              <a:rPr lang="en-GB" sz="1000" i="1" dirty="0" err="1" smtClean="0"/>
              <a:t>Kaon</a:t>
            </a:r>
            <a:r>
              <a:rPr lang="en-GB" sz="1000" i="1" dirty="0" smtClean="0"/>
              <a:t> </a:t>
            </a:r>
            <a:r>
              <a:rPr lang="en-GB" sz="1000" i="1" dirty="0" smtClean="0"/>
              <a:t>Decays</a:t>
            </a:r>
            <a:r>
              <a:rPr lang="en-GB" sz="1000" dirty="0" smtClean="0"/>
              <a:t>.  Professor Richard Palmer was awarded </a:t>
            </a:r>
            <a:r>
              <a:rPr lang="en-US" sz="1000" dirty="0" smtClean="0"/>
              <a:t>£207,203 for his project, </a:t>
            </a:r>
            <a:r>
              <a:rPr lang="en-GB" sz="1000" i="1" dirty="0" smtClean="0"/>
              <a:t>Super Rate Elemental &amp; Alloy Cluster Technology </a:t>
            </a:r>
            <a:r>
              <a:rPr lang="en-GB" sz="1000" i="1" dirty="0" smtClean="0"/>
              <a:t>– </a:t>
            </a:r>
            <a:r>
              <a:rPr lang="en-GB" sz="1000" i="1" dirty="0" err="1" smtClean="0"/>
              <a:t>SuperREACT</a:t>
            </a:r>
            <a:r>
              <a:rPr lang="en-GB" sz="1000" dirty="0" smtClean="0"/>
              <a:t>.</a:t>
            </a:r>
            <a:endParaRPr lang="en-GB" sz="1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6858000" cy="755650"/>
          </a:xfrm>
          <a:prstGeom prst="rect">
            <a:avLst/>
          </a:prstGeom>
          <a:solidFill>
            <a:srgbClr val="6FC05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 name="Title 6"/>
          <p:cNvSpPr txBox="1">
            <a:spLocks/>
          </p:cNvSpPr>
          <p:nvPr/>
        </p:nvSpPr>
        <p:spPr bwMode="auto">
          <a:xfrm>
            <a:off x="2719388" y="58738"/>
            <a:ext cx="4022725" cy="647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3200" dirty="0" smtClean="0">
                <a:solidFill>
                  <a:schemeClr val="bg1"/>
                </a:solidFill>
                <a:latin typeface="Baskerville Old Face" pitchFamily="18" charset="0"/>
                <a:ea typeface="+mj-ea"/>
                <a:cs typeface="+mj-cs"/>
              </a:rPr>
              <a:t>In the</a:t>
            </a:r>
            <a:r>
              <a:rPr kumimoji="0" lang="en-GB" sz="3200" b="0" i="0" u="none" strike="noStrike" kern="1200" cap="none" spc="0" normalizeH="0" baseline="0" noProof="0" dirty="0" smtClean="0">
                <a:ln>
                  <a:noFill/>
                </a:ln>
                <a:solidFill>
                  <a:schemeClr val="bg1"/>
                </a:solidFill>
                <a:effectLst/>
                <a:uLnTx/>
                <a:uFillTx/>
                <a:latin typeface="Baskerville Old Face" pitchFamily="18" charset="0"/>
                <a:ea typeface="+mj-ea"/>
                <a:cs typeface="+mj-cs"/>
              </a:rPr>
              <a:t> news</a:t>
            </a:r>
          </a:p>
        </p:txBody>
      </p:sp>
      <p:sp>
        <p:nvSpPr>
          <p:cNvPr id="14" name="TextBox 13"/>
          <p:cNvSpPr txBox="1"/>
          <p:nvPr/>
        </p:nvSpPr>
        <p:spPr>
          <a:xfrm>
            <a:off x="332570" y="1187530"/>
            <a:ext cx="4608640" cy="307777"/>
          </a:xfrm>
          <a:prstGeom prst="rect">
            <a:avLst/>
          </a:prstGeom>
          <a:noFill/>
        </p:spPr>
        <p:txBody>
          <a:bodyPr wrap="square" rtlCol="0">
            <a:spAutoFit/>
          </a:bodyPr>
          <a:lstStyle/>
          <a:p>
            <a:r>
              <a:rPr lang="en-GB" sz="1400" b="1" dirty="0" smtClean="0">
                <a:solidFill>
                  <a:srgbClr val="56A43E"/>
                </a:solidFill>
              </a:rPr>
              <a:t>In the News </a:t>
            </a:r>
          </a:p>
        </p:txBody>
      </p:sp>
      <p:sp>
        <p:nvSpPr>
          <p:cNvPr id="25" name="TextBox 24"/>
          <p:cNvSpPr txBox="1"/>
          <p:nvPr/>
        </p:nvSpPr>
        <p:spPr>
          <a:xfrm>
            <a:off x="332570" y="1507520"/>
            <a:ext cx="6048840" cy="6863417"/>
          </a:xfrm>
          <a:prstGeom prst="rect">
            <a:avLst/>
          </a:prstGeom>
          <a:noFill/>
        </p:spPr>
        <p:txBody>
          <a:bodyPr wrap="square" rtlCol="0">
            <a:spAutoFit/>
          </a:bodyPr>
          <a:lstStyle/>
          <a:p>
            <a:r>
              <a:rPr lang="en-GB" sz="1000" b="1" dirty="0" smtClean="0"/>
              <a:t>The Ross Barlow</a:t>
            </a:r>
          </a:p>
          <a:p>
            <a:r>
              <a:rPr lang="en-GB" sz="1000" dirty="0" smtClean="0"/>
              <a:t>Prof Rex Harris, School of Metallurgy and Materials, his hydrogen powered barge and the ‘Greening the Waterways’ conference were featured in the Guardian’s environment blog. Read </a:t>
            </a:r>
            <a:r>
              <a:rPr lang="en-GB" sz="1000" dirty="0" smtClean="0">
                <a:hlinkClick r:id="rId2"/>
              </a:rPr>
              <a:t>here</a:t>
            </a:r>
            <a:r>
              <a:rPr lang="en-GB" sz="1000" dirty="0" smtClean="0"/>
              <a:t>.  </a:t>
            </a:r>
          </a:p>
          <a:p>
            <a:endParaRPr lang="en-GB" sz="1000" dirty="0" smtClean="0"/>
          </a:p>
          <a:p>
            <a:r>
              <a:rPr lang="en-GB" sz="1000" b="1" dirty="0" smtClean="0"/>
              <a:t>Nuclear power</a:t>
            </a:r>
          </a:p>
          <a:p>
            <a:r>
              <a:rPr lang="en-GB" sz="1000" dirty="0" smtClean="0"/>
              <a:t>The Telegraph ran an exclusive piece on the report by the Birmingham Policy Commission on the future of the nuclear power in the UK. Read </a:t>
            </a:r>
            <a:r>
              <a:rPr lang="en-GB" sz="1000" dirty="0" smtClean="0">
                <a:hlinkClick r:id="rId3"/>
              </a:rPr>
              <a:t>here</a:t>
            </a:r>
            <a:r>
              <a:rPr lang="en-GB" sz="1000" dirty="0" smtClean="0"/>
              <a:t>.</a:t>
            </a:r>
          </a:p>
          <a:p>
            <a:endParaRPr lang="en-GB" sz="1000" dirty="0" smtClean="0"/>
          </a:p>
          <a:p>
            <a:r>
              <a:rPr lang="en-GB" sz="1000" b="1" dirty="0" smtClean="0"/>
              <a:t>Open access</a:t>
            </a:r>
          </a:p>
          <a:p>
            <a:r>
              <a:rPr lang="en-GB" sz="1000" dirty="0" smtClean="0"/>
              <a:t>Adam </a:t>
            </a:r>
            <a:r>
              <a:rPr lang="en-GB" sz="1000" dirty="0" err="1" smtClean="0"/>
              <a:t>Tickell</a:t>
            </a:r>
            <a:r>
              <a:rPr lang="en-GB" sz="1000" dirty="0" smtClean="0"/>
              <a:t>, Pro‐Vice‐Chancellor for Research and Knowledge Transfer, was quoted in the Chicago Tribune after the publication of the Government report on open access science publishing. Read </a:t>
            </a:r>
            <a:r>
              <a:rPr lang="en-GB" sz="1000" dirty="0" smtClean="0">
                <a:hlinkClick r:id="rId4"/>
              </a:rPr>
              <a:t>here</a:t>
            </a:r>
            <a:r>
              <a:rPr lang="en-GB" sz="1000" dirty="0" smtClean="0"/>
              <a:t>.</a:t>
            </a:r>
          </a:p>
          <a:p>
            <a:endParaRPr lang="en-GB" sz="1000" dirty="0" smtClean="0"/>
          </a:p>
          <a:p>
            <a:r>
              <a:rPr lang="en-GB" sz="1000" b="1" dirty="0" smtClean="0"/>
              <a:t>China </a:t>
            </a:r>
          </a:p>
          <a:p>
            <a:r>
              <a:rPr lang="en-GB" sz="1000" dirty="0" smtClean="0"/>
              <a:t>Professor Richard Williams presented at two media briefings in Beijing and Guangzhou resulting in 35 pieces of coverage on a range of topics from the future of energy storage, the adoption of radical innovations and the University and College’s growing links with Guangzhou. Outlets included </a:t>
            </a:r>
            <a:r>
              <a:rPr lang="en-GB" sz="1000" i="1" dirty="0" smtClean="0"/>
              <a:t>China Daily</a:t>
            </a:r>
            <a:r>
              <a:rPr lang="en-GB" sz="1000" dirty="0" smtClean="0"/>
              <a:t>, </a:t>
            </a:r>
            <a:r>
              <a:rPr lang="en-GB" sz="1000" i="1" dirty="0" smtClean="0"/>
              <a:t>People’s Daily</a:t>
            </a:r>
            <a:r>
              <a:rPr lang="en-GB" sz="1000" dirty="0" smtClean="0"/>
              <a:t>, </a:t>
            </a:r>
            <a:r>
              <a:rPr lang="en-GB" sz="1000" i="1" dirty="0" smtClean="0"/>
              <a:t>Guangzhou Daily</a:t>
            </a:r>
            <a:r>
              <a:rPr lang="en-GB" sz="1000" dirty="0" smtClean="0"/>
              <a:t>, and </a:t>
            </a:r>
            <a:r>
              <a:rPr lang="en-GB" sz="1000" i="1" dirty="0" smtClean="0"/>
              <a:t>Xinhua News Agency</a:t>
            </a:r>
            <a:r>
              <a:rPr lang="en-GB" sz="1000" dirty="0" smtClean="0"/>
              <a:t>. Read more about the trip on pages 8</a:t>
            </a:r>
            <a:r>
              <a:rPr lang="en-US" sz="1000" dirty="0" smtClean="0"/>
              <a:t>–</a:t>
            </a:r>
            <a:r>
              <a:rPr lang="en-GB" sz="1000" dirty="0" smtClean="0"/>
              <a:t>10.</a:t>
            </a:r>
          </a:p>
          <a:p>
            <a:endParaRPr lang="en-US" sz="1000" dirty="0" smtClean="0"/>
          </a:p>
          <a:p>
            <a:r>
              <a:rPr lang="en-US" sz="1000" b="1" dirty="0" smtClean="0"/>
              <a:t>Planets</a:t>
            </a:r>
          </a:p>
          <a:p>
            <a:r>
              <a:rPr lang="en-US" sz="1000" dirty="0" smtClean="0"/>
              <a:t>Prof Bill Chaplin, School of Physics and Astronomy, was involved in the discovery of </a:t>
            </a:r>
            <a:r>
              <a:rPr lang="en-GB" sz="1000" dirty="0" smtClean="0"/>
              <a:t>two </a:t>
            </a:r>
            <a:r>
              <a:rPr lang="en-GB" sz="1000" dirty="0" err="1" smtClean="0"/>
              <a:t>Exoplanets</a:t>
            </a:r>
            <a:r>
              <a:rPr lang="en-GB" sz="1000" dirty="0" smtClean="0"/>
              <a:t> found in extremely close proximity</a:t>
            </a:r>
            <a:r>
              <a:rPr lang="en-US" sz="1000" dirty="0" smtClean="0"/>
              <a:t>. Read more </a:t>
            </a:r>
            <a:r>
              <a:rPr lang="en-US" sz="1000" dirty="0" smtClean="0">
                <a:hlinkClick r:id="rId5"/>
              </a:rPr>
              <a:t>here</a:t>
            </a:r>
            <a:r>
              <a:rPr lang="en-US" sz="1000" dirty="0" smtClean="0"/>
              <a:t>.</a:t>
            </a:r>
          </a:p>
          <a:p>
            <a:endParaRPr lang="en-US" sz="1000" dirty="0" smtClean="0"/>
          </a:p>
          <a:p>
            <a:r>
              <a:rPr lang="en-GB" sz="1000" b="1" dirty="0" smtClean="0"/>
              <a:t>Train speeds that sparkle but don’t pop</a:t>
            </a:r>
          </a:p>
          <a:p>
            <a:r>
              <a:rPr lang="en-GB" sz="1000" dirty="0" smtClean="0"/>
              <a:t>Dr Andrew Quinn and Prof Chris Baker, both part of the Birmingham Centre for Railway Research and Education, alongside colleagues from Civil Engineering and EECE, were recently involved in the first test of a Midlands main line train that reached speeds of 125mph. Using risk analysis and pressure recordings, the team hope to remove the popping sound that occurs as the train passes through tunnels on the line. Network Rail and East Midlands Trains Meridian conducted the testing. Read the full article </a:t>
            </a:r>
            <a:r>
              <a:rPr lang="en-GB" sz="1000" dirty="0" smtClean="0">
                <a:hlinkClick r:id="rId6"/>
              </a:rPr>
              <a:t>here</a:t>
            </a:r>
            <a:r>
              <a:rPr lang="en-GB" sz="1000" dirty="0" smtClean="0"/>
              <a:t>.</a:t>
            </a:r>
          </a:p>
          <a:p>
            <a:endParaRPr lang="en-US" sz="1000" dirty="0" smtClean="0"/>
          </a:p>
          <a:p>
            <a:r>
              <a:rPr lang="en-US" sz="1000" b="1" dirty="0" smtClean="0"/>
              <a:t>A phone that knows where you are going</a:t>
            </a:r>
          </a:p>
          <a:p>
            <a:r>
              <a:rPr lang="en-GB" sz="1000" dirty="0" err="1" smtClean="0"/>
              <a:t>Mirco</a:t>
            </a:r>
            <a:r>
              <a:rPr lang="en-GB" sz="1000" dirty="0" smtClean="0"/>
              <a:t> </a:t>
            </a:r>
            <a:r>
              <a:rPr lang="en-GB" sz="1000" dirty="0" err="1" smtClean="0"/>
              <a:t>Musolesi</a:t>
            </a:r>
            <a:r>
              <a:rPr lang="en-GB" sz="1000" dirty="0" smtClean="0"/>
              <a:t> featured in an article in</a:t>
            </a:r>
            <a:r>
              <a:rPr lang="en-US" sz="1000" i="1" dirty="0" smtClean="0"/>
              <a:t>Technology Review </a:t>
            </a:r>
            <a:r>
              <a:rPr lang="en-US" sz="1000" dirty="0" smtClean="0"/>
              <a:t>about their recent success in the Nokia Mobile Data Challenge. Read the full article </a:t>
            </a:r>
            <a:r>
              <a:rPr lang="en-US" sz="1000" dirty="0" smtClean="0">
                <a:hlinkClick r:id="rId7"/>
              </a:rPr>
              <a:t>here</a:t>
            </a:r>
            <a:r>
              <a:rPr lang="en-US" sz="1000" dirty="0" smtClean="0"/>
              <a:t>.</a:t>
            </a:r>
            <a:endParaRPr lang="en-GB" sz="1000" dirty="0" smtClean="0"/>
          </a:p>
          <a:p>
            <a:endParaRPr lang="en-GB" sz="1000" b="1" dirty="0" smtClean="0"/>
          </a:p>
          <a:p>
            <a:r>
              <a:rPr lang="en-GB" sz="1000" b="1" dirty="0" smtClean="0"/>
              <a:t>The Jamaican’s are on campus</a:t>
            </a:r>
          </a:p>
          <a:p>
            <a:r>
              <a:rPr lang="en-GB" sz="1000" dirty="0" smtClean="0"/>
              <a:t>ITV Central ran a four-minute feature about the Jamaican track and field pre-Olympic camp. You can watch the video </a:t>
            </a:r>
            <a:r>
              <a:rPr lang="en-GB" sz="1000" dirty="0" smtClean="0">
                <a:hlinkClick r:id="rId8"/>
              </a:rPr>
              <a:t>here</a:t>
            </a:r>
            <a:r>
              <a:rPr lang="en-GB" sz="1000" dirty="0" smtClean="0"/>
              <a:t>.</a:t>
            </a:r>
            <a:r>
              <a:rPr lang="en-GB" sz="1000" u="sng" dirty="0" smtClean="0"/>
              <a:t> </a:t>
            </a:r>
          </a:p>
          <a:p>
            <a:endParaRPr lang="en-US" sz="1000" u="sng" dirty="0" smtClean="0"/>
          </a:p>
          <a:p>
            <a:r>
              <a:rPr lang="en-GB" sz="1000" b="1" dirty="0" smtClean="0"/>
              <a:t>A green city</a:t>
            </a:r>
          </a:p>
          <a:p>
            <a:r>
              <a:rPr lang="en-GB" sz="1000" dirty="0" smtClean="0"/>
              <a:t>The city council’s aspiration for Birmingham to become one of the world’s leading green cities will be spearheaded by a Green Commission, officially launched July 17. Richard Williams will be a member of the </a:t>
            </a:r>
            <a:r>
              <a:rPr lang="en-GB" sz="1000" dirty="0" err="1" smtClean="0"/>
              <a:t>commision</a:t>
            </a:r>
            <a:r>
              <a:rPr lang="en-GB" sz="1000" dirty="0" smtClean="0"/>
              <a:t>. Read the full article </a:t>
            </a:r>
            <a:r>
              <a:rPr lang="en-GB" sz="1000" dirty="0" smtClean="0">
                <a:hlinkClick r:id="rId9"/>
              </a:rPr>
              <a:t>here</a:t>
            </a:r>
            <a:r>
              <a:rPr lang="en-GB" sz="1000" dirty="0" smtClean="0"/>
              <a:t>.</a:t>
            </a:r>
            <a:endParaRPr lang="en-US" sz="1000" dirty="0" smtClean="0">
              <a:solidFill>
                <a:schemeClr val="bg1"/>
              </a:solidFill>
            </a:endParaRPr>
          </a:p>
        </p:txBody>
      </p:sp>
      <p:sp>
        <p:nvSpPr>
          <p:cNvPr id="17" name="TextBox 16"/>
          <p:cNvSpPr txBox="1"/>
          <p:nvPr/>
        </p:nvSpPr>
        <p:spPr>
          <a:xfrm>
            <a:off x="3573020" y="1547580"/>
            <a:ext cx="3096430" cy="400110"/>
          </a:xfrm>
          <a:prstGeom prst="rect">
            <a:avLst/>
          </a:prstGeom>
          <a:noFill/>
        </p:spPr>
        <p:txBody>
          <a:bodyPr wrap="square" rtlCol="0">
            <a:spAutoFit/>
          </a:bodyPr>
          <a:lstStyle/>
          <a:p>
            <a:r>
              <a:rPr lang="en-GB" sz="1000" dirty="0" smtClean="0"/>
              <a:t>.</a:t>
            </a:r>
          </a:p>
          <a:p>
            <a:r>
              <a:rPr lang="en-GB" sz="1000" dirty="0" smtClean="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5" descr="Research Grants Chemistry.jpg"/>
          <p:cNvPicPr>
            <a:picLocks noGrp="1" noChangeAspect="1"/>
          </p:cNvPicPr>
          <p:nvPr>
            <p:ph sz="half" idx="2"/>
          </p:nvPr>
        </p:nvPicPr>
        <p:blipFill>
          <a:blip r:embed="rId2" cstate="print"/>
          <a:srcRect l="14299" r="21001" b="12981"/>
          <a:stretch>
            <a:fillRect/>
          </a:stretch>
        </p:blipFill>
        <p:spPr>
          <a:xfrm>
            <a:off x="2420860" y="755470"/>
            <a:ext cx="4437140" cy="3888540"/>
          </a:xfrm>
        </p:spPr>
      </p:pic>
      <p:sp>
        <p:nvSpPr>
          <p:cNvPr id="7" name="Rectangle 6"/>
          <p:cNvSpPr/>
          <p:nvPr/>
        </p:nvSpPr>
        <p:spPr>
          <a:xfrm>
            <a:off x="0" y="0"/>
            <a:ext cx="6858000" cy="755650"/>
          </a:xfrm>
          <a:prstGeom prst="rect">
            <a:avLst/>
          </a:prstGeom>
          <a:solidFill>
            <a:srgbClr val="6FC05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 name="Title 6"/>
          <p:cNvSpPr txBox="1">
            <a:spLocks/>
          </p:cNvSpPr>
          <p:nvPr/>
        </p:nvSpPr>
        <p:spPr bwMode="auto">
          <a:xfrm>
            <a:off x="2719388" y="58738"/>
            <a:ext cx="4022725" cy="647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3200" dirty="0" smtClean="0">
                <a:solidFill>
                  <a:schemeClr val="bg1"/>
                </a:solidFill>
                <a:latin typeface="Baskerville Old Face" pitchFamily="18" charset="0"/>
                <a:ea typeface="+mj-ea"/>
                <a:cs typeface="+mj-cs"/>
              </a:rPr>
              <a:t>In the</a:t>
            </a:r>
            <a:r>
              <a:rPr kumimoji="0" lang="en-GB" sz="3200" b="0" i="0" u="none" strike="noStrike" kern="1200" cap="none" spc="0" normalizeH="0" baseline="0" noProof="0" dirty="0" smtClean="0">
                <a:ln>
                  <a:noFill/>
                </a:ln>
                <a:solidFill>
                  <a:schemeClr val="bg1"/>
                </a:solidFill>
                <a:effectLst/>
                <a:uLnTx/>
                <a:uFillTx/>
                <a:latin typeface="Baskerville Old Face" pitchFamily="18" charset="0"/>
                <a:ea typeface="+mj-ea"/>
                <a:cs typeface="+mj-cs"/>
              </a:rPr>
              <a:t> news</a:t>
            </a:r>
          </a:p>
        </p:txBody>
      </p:sp>
      <p:sp>
        <p:nvSpPr>
          <p:cNvPr id="14" name="TextBox 13"/>
          <p:cNvSpPr txBox="1"/>
          <p:nvPr/>
        </p:nvSpPr>
        <p:spPr>
          <a:xfrm>
            <a:off x="260560" y="971500"/>
            <a:ext cx="1728240" cy="1754326"/>
          </a:xfrm>
          <a:prstGeom prst="rect">
            <a:avLst/>
          </a:prstGeom>
          <a:noFill/>
        </p:spPr>
        <p:txBody>
          <a:bodyPr wrap="square" rtlCol="0">
            <a:spAutoFit/>
          </a:bodyPr>
          <a:lstStyle/>
          <a:p>
            <a:r>
              <a:rPr lang="en-GB" sz="3600" b="1" dirty="0" smtClean="0">
                <a:solidFill>
                  <a:srgbClr val="56A43E"/>
                </a:solidFill>
              </a:rPr>
              <a:t>Higgs boson Q&amp;A</a:t>
            </a:r>
          </a:p>
        </p:txBody>
      </p:sp>
      <p:sp>
        <p:nvSpPr>
          <p:cNvPr id="25" name="TextBox 24"/>
          <p:cNvSpPr txBox="1"/>
          <p:nvPr/>
        </p:nvSpPr>
        <p:spPr>
          <a:xfrm>
            <a:off x="260560" y="2685281"/>
            <a:ext cx="2160300" cy="2154436"/>
          </a:xfrm>
          <a:prstGeom prst="rect">
            <a:avLst/>
          </a:prstGeom>
          <a:noFill/>
        </p:spPr>
        <p:txBody>
          <a:bodyPr wrap="square" rtlCol="0">
            <a:spAutoFit/>
          </a:bodyPr>
          <a:lstStyle/>
          <a:p>
            <a:r>
              <a:rPr lang="en-US" sz="1000" dirty="0" smtClean="0"/>
              <a:t>With the recent discovery of the Higgs boson, we spoke with two of the leading figures at CERN, our very own </a:t>
            </a:r>
            <a:r>
              <a:rPr lang="en-GB" sz="1000" b="1" dirty="0" smtClean="0"/>
              <a:t>Professor Paul Newman</a:t>
            </a:r>
            <a:r>
              <a:rPr lang="en-GB" sz="1000" dirty="0" smtClean="0"/>
              <a:t>, leader of the Birmingham Particle Physics Group, currently working on the ATLAS experiment at CERN, and </a:t>
            </a:r>
            <a:r>
              <a:rPr lang="en-GB" sz="1000" b="1" dirty="0" smtClean="0"/>
              <a:t>Professor David Charlton</a:t>
            </a:r>
            <a:r>
              <a:rPr lang="en-GB" sz="1000" dirty="0" smtClean="0"/>
              <a:t>, deputy spokesman for the ATLAS. </a:t>
            </a:r>
          </a:p>
          <a:p>
            <a:endParaRPr lang="en-GB" sz="400" dirty="0" smtClean="0"/>
          </a:p>
          <a:p>
            <a:r>
              <a:rPr lang="en-GB" sz="1000" i="1" dirty="0" smtClean="0"/>
              <a:t>NB This is an abridged interview. Click </a:t>
            </a:r>
            <a:r>
              <a:rPr lang="en-GB" sz="1000" i="1" dirty="0" smtClean="0">
                <a:hlinkClick r:id="rId3"/>
              </a:rPr>
              <a:t>here</a:t>
            </a:r>
            <a:r>
              <a:rPr lang="en-GB" sz="1000" i="1" dirty="0" smtClean="0"/>
              <a:t> for the full version.</a:t>
            </a:r>
          </a:p>
          <a:p>
            <a:endParaRPr lang="en-US" sz="1000" dirty="0" smtClean="0">
              <a:solidFill>
                <a:schemeClr val="bg1"/>
              </a:solidFill>
            </a:endParaRPr>
          </a:p>
        </p:txBody>
      </p:sp>
      <p:sp>
        <p:nvSpPr>
          <p:cNvPr id="17" name="TextBox 16"/>
          <p:cNvSpPr txBox="1"/>
          <p:nvPr/>
        </p:nvSpPr>
        <p:spPr>
          <a:xfrm>
            <a:off x="3573020" y="1547580"/>
            <a:ext cx="3096430" cy="400110"/>
          </a:xfrm>
          <a:prstGeom prst="rect">
            <a:avLst/>
          </a:prstGeom>
          <a:noFill/>
        </p:spPr>
        <p:txBody>
          <a:bodyPr wrap="square" rtlCol="0">
            <a:spAutoFit/>
          </a:bodyPr>
          <a:lstStyle/>
          <a:p>
            <a:r>
              <a:rPr lang="en-GB" sz="1000" dirty="0" smtClean="0"/>
              <a:t>.</a:t>
            </a:r>
          </a:p>
          <a:p>
            <a:r>
              <a:rPr lang="en-GB" sz="1000" dirty="0" smtClean="0"/>
              <a:t>  </a:t>
            </a:r>
          </a:p>
        </p:txBody>
      </p:sp>
      <p:sp>
        <p:nvSpPr>
          <p:cNvPr id="8" name="TextBox 7"/>
          <p:cNvSpPr txBox="1"/>
          <p:nvPr/>
        </p:nvSpPr>
        <p:spPr>
          <a:xfrm>
            <a:off x="260560" y="4716020"/>
            <a:ext cx="3096430" cy="4093428"/>
          </a:xfrm>
          <a:prstGeom prst="rect">
            <a:avLst/>
          </a:prstGeom>
          <a:noFill/>
        </p:spPr>
        <p:txBody>
          <a:bodyPr wrap="square" rtlCol="0">
            <a:spAutoFit/>
          </a:bodyPr>
          <a:lstStyle/>
          <a:p>
            <a:r>
              <a:rPr lang="en-GB" sz="1000" b="1" dirty="0" smtClean="0"/>
              <a:t>What does the discovery of the Higgs boson particle means to science? </a:t>
            </a:r>
          </a:p>
          <a:p>
            <a:endParaRPr lang="en-GB" sz="1000" dirty="0" smtClean="0"/>
          </a:p>
          <a:p>
            <a:r>
              <a:rPr lang="en-GB" sz="1000" b="1" dirty="0" smtClean="0"/>
              <a:t>Paul Newman {PN}:</a:t>
            </a:r>
            <a:r>
              <a:rPr lang="en-GB" sz="1000" dirty="0" smtClean="0"/>
              <a:t> It’s immense: arguably the most important particle physics discovery since the field existed under that name. </a:t>
            </a:r>
          </a:p>
          <a:p>
            <a:endParaRPr lang="en-GB" sz="1000" dirty="0" smtClean="0"/>
          </a:p>
          <a:p>
            <a:r>
              <a:rPr lang="en-GB" sz="1000" dirty="0" smtClean="0"/>
              <a:t>Before 4 July 2012, we knew about two fundamentally different types of particle: Matter particles such as electrons and quarks, which are the basic building blocks of everything in the Universe, and particles such as photons, which are responsible for the forces which act between the matter particles. The Higgs boson fits into neither category—it adds a third classification of elementary particle to our understanding of nature.</a:t>
            </a:r>
          </a:p>
          <a:p>
            <a:endParaRPr lang="en-GB" sz="1000" b="1" dirty="0" smtClean="0"/>
          </a:p>
          <a:p>
            <a:r>
              <a:rPr lang="en-GB" sz="1000" b="1" dirty="0" smtClean="0"/>
              <a:t>Dave Charlton {DC}:</a:t>
            </a:r>
            <a:r>
              <a:rPr lang="en-GB" sz="1000" dirty="0" smtClean="0"/>
              <a:t> The underlying structure and forces of nature are described in terms of particles carrying forces (the photon, W and Z bosons, and gluons in the strangle language of particle physics) and the particles which make up matter (called leptons and quarks – these make up “everyday” atoms, molecules, you me and everyday objects). </a:t>
            </a:r>
          </a:p>
          <a:p>
            <a:endParaRPr lang="en-US" sz="1000" dirty="0" smtClean="0"/>
          </a:p>
          <a:p>
            <a:r>
              <a:rPr lang="en-GB" sz="1000" dirty="0" smtClean="0"/>
              <a:t>The theory which describes all of this is known,</a:t>
            </a:r>
            <a:endParaRPr lang="en-GB" sz="1000" dirty="0"/>
          </a:p>
        </p:txBody>
      </p:sp>
      <p:sp>
        <p:nvSpPr>
          <p:cNvPr id="9" name="TextBox 8"/>
          <p:cNvSpPr txBox="1"/>
          <p:nvPr/>
        </p:nvSpPr>
        <p:spPr>
          <a:xfrm>
            <a:off x="3573020" y="4716020"/>
            <a:ext cx="3096430" cy="4401205"/>
          </a:xfrm>
          <a:prstGeom prst="rect">
            <a:avLst/>
          </a:prstGeom>
          <a:noFill/>
        </p:spPr>
        <p:txBody>
          <a:bodyPr wrap="square" rtlCol="0">
            <a:spAutoFit/>
          </a:bodyPr>
          <a:lstStyle/>
          <a:p>
            <a:r>
              <a:rPr lang="en-GB" sz="1000" dirty="0" smtClean="0"/>
              <a:t>somewhat modestly, as the “Standard Model.” </a:t>
            </a:r>
          </a:p>
          <a:p>
            <a:endParaRPr lang="en-GB" sz="1000" dirty="0" smtClean="0"/>
          </a:p>
          <a:p>
            <a:r>
              <a:rPr lang="en-GB" sz="1000" dirty="0" smtClean="0"/>
              <a:t>The new particle we have observed, if it is the Higgs boson, is a new type of fundamental particle, different from all the ones we have found before. The Higgs boson differs from all the others in that it has no spin.</a:t>
            </a:r>
          </a:p>
          <a:p>
            <a:endParaRPr lang="en-GB" sz="1000" dirty="0" smtClean="0"/>
          </a:p>
          <a:p>
            <a:r>
              <a:rPr lang="en-GB" sz="1000" dirty="0" smtClean="0"/>
              <a:t>The role of the Higgs boson in the Standard Model is that it corresponds to a field that pervades all of space, giving rise to the masses of particles – an analogy is that it is like a kind of cosmic syrup which slows particles down (heavy particles are harder to accelerate in the syrup) – though as with all analogies this is not quite the full story. The Higgs mechanism – the existence of the “syrup” as a modelling tool, and the existence of a corresponding particle, the Higgs boson, was postulated in the early 1960's, and it has been an open question ever since whether the explanation of mass is correct. With the observation of this new particle, we are closer to knowing the answer.</a:t>
            </a:r>
          </a:p>
          <a:p>
            <a:r>
              <a:rPr lang="en-GB" sz="1000" dirty="0" smtClean="0"/>
              <a:t>So in summary this is a big step because we believe we are opening up a new area of exploration and study, of the structure of space-time – or the vacuum – itself.</a:t>
            </a:r>
          </a:p>
          <a:p>
            <a:endParaRPr lang="en-US" sz="1000" dirty="0" smtClean="0"/>
          </a:p>
          <a:p>
            <a:pPr algn="r"/>
            <a:r>
              <a:rPr lang="en-US" sz="1000" i="1" dirty="0" smtClean="0"/>
              <a:t>continues on next page</a:t>
            </a:r>
            <a:endParaRPr lang="en-GB" sz="1000" i="1"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6858000" cy="755650"/>
          </a:xfrm>
          <a:prstGeom prst="rect">
            <a:avLst/>
          </a:prstGeom>
          <a:solidFill>
            <a:srgbClr val="6FC05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 name="Title 6"/>
          <p:cNvSpPr txBox="1">
            <a:spLocks/>
          </p:cNvSpPr>
          <p:nvPr/>
        </p:nvSpPr>
        <p:spPr bwMode="auto">
          <a:xfrm>
            <a:off x="2719388" y="58738"/>
            <a:ext cx="4022725" cy="647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3200" dirty="0" smtClean="0">
                <a:solidFill>
                  <a:schemeClr val="bg1"/>
                </a:solidFill>
                <a:latin typeface="Baskerville Old Face" pitchFamily="18" charset="0"/>
                <a:ea typeface="+mj-ea"/>
                <a:cs typeface="+mj-cs"/>
              </a:rPr>
              <a:t>In the</a:t>
            </a:r>
            <a:r>
              <a:rPr kumimoji="0" lang="en-GB" sz="3200" b="0" i="0" u="none" strike="noStrike" kern="1200" cap="none" spc="0" normalizeH="0" baseline="0" noProof="0" dirty="0" smtClean="0">
                <a:ln>
                  <a:noFill/>
                </a:ln>
                <a:solidFill>
                  <a:schemeClr val="bg1"/>
                </a:solidFill>
                <a:effectLst/>
                <a:uLnTx/>
                <a:uFillTx/>
                <a:latin typeface="Baskerville Old Face" pitchFamily="18" charset="0"/>
                <a:ea typeface="+mj-ea"/>
                <a:cs typeface="+mj-cs"/>
              </a:rPr>
              <a:t> news</a:t>
            </a:r>
          </a:p>
        </p:txBody>
      </p:sp>
      <p:sp>
        <p:nvSpPr>
          <p:cNvPr id="14" name="TextBox 13"/>
          <p:cNvSpPr txBox="1"/>
          <p:nvPr/>
        </p:nvSpPr>
        <p:spPr>
          <a:xfrm>
            <a:off x="332570" y="971500"/>
            <a:ext cx="4824670" cy="307777"/>
          </a:xfrm>
          <a:prstGeom prst="rect">
            <a:avLst/>
          </a:prstGeom>
          <a:noFill/>
        </p:spPr>
        <p:txBody>
          <a:bodyPr wrap="square" rtlCol="0">
            <a:spAutoFit/>
          </a:bodyPr>
          <a:lstStyle/>
          <a:p>
            <a:r>
              <a:rPr lang="en-GB" sz="1400" b="1" dirty="0" smtClean="0">
                <a:solidFill>
                  <a:srgbClr val="56A43E"/>
                </a:solidFill>
              </a:rPr>
              <a:t>Higgs boson Q&amp;A, continued</a:t>
            </a:r>
          </a:p>
        </p:txBody>
      </p:sp>
      <p:sp>
        <p:nvSpPr>
          <p:cNvPr id="17" name="TextBox 16"/>
          <p:cNvSpPr txBox="1"/>
          <p:nvPr/>
        </p:nvSpPr>
        <p:spPr>
          <a:xfrm>
            <a:off x="3573020" y="1547580"/>
            <a:ext cx="3096430" cy="400110"/>
          </a:xfrm>
          <a:prstGeom prst="rect">
            <a:avLst/>
          </a:prstGeom>
          <a:noFill/>
        </p:spPr>
        <p:txBody>
          <a:bodyPr wrap="square" rtlCol="0">
            <a:spAutoFit/>
          </a:bodyPr>
          <a:lstStyle/>
          <a:p>
            <a:r>
              <a:rPr lang="en-GB" sz="1000" dirty="0" smtClean="0"/>
              <a:t>.</a:t>
            </a:r>
          </a:p>
          <a:p>
            <a:r>
              <a:rPr lang="en-GB" sz="1000" dirty="0" smtClean="0"/>
              <a:t>  </a:t>
            </a:r>
          </a:p>
        </p:txBody>
      </p:sp>
      <p:sp>
        <p:nvSpPr>
          <p:cNvPr id="8" name="TextBox 7"/>
          <p:cNvSpPr txBox="1"/>
          <p:nvPr/>
        </p:nvSpPr>
        <p:spPr>
          <a:xfrm>
            <a:off x="332570" y="1259540"/>
            <a:ext cx="3096430" cy="7478970"/>
          </a:xfrm>
          <a:prstGeom prst="rect">
            <a:avLst/>
          </a:prstGeom>
          <a:noFill/>
        </p:spPr>
        <p:txBody>
          <a:bodyPr wrap="square" rtlCol="0">
            <a:spAutoFit/>
          </a:bodyPr>
          <a:lstStyle/>
          <a:p>
            <a:r>
              <a:rPr lang="en-GB" sz="1000" b="1" dirty="0" smtClean="0"/>
              <a:t>Some put the cost of the LHC at around $10billion—was it all it worth it?</a:t>
            </a:r>
          </a:p>
          <a:p>
            <a:endParaRPr lang="en-GB" sz="1000" b="1" dirty="0" smtClean="0"/>
          </a:p>
          <a:p>
            <a:r>
              <a:rPr lang="en-GB" sz="1000" b="1" dirty="0" smtClean="0"/>
              <a:t>PN:</a:t>
            </a:r>
            <a:r>
              <a:rPr lang="en-GB" sz="1000" dirty="0" smtClean="0"/>
              <a:t> When you place that headline cost in the context of a world-funded project over 20 or more years, it no longer looks quite so staggering, but yes, it’s expensive on the scale of science funding and requires justification. I think it’s worth it for all sorts of reasons… </a:t>
            </a:r>
          </a:p>
          <a:p>
            <a:endParaRPr lang="en-GB" sz="1000" dirty="0" smtClean="0"/>
          </a:p>
          <a:p>
            <a:r>
              <a:rPr lang="en-GB" sz="1000" dirty="0" smtClean="0"/>
              <a:t>At a cultural level, mankind has discovered something fundamental about how the Universe </a:t>
            </a:r>
          </a:p>
          <a:p>
            <a:r>
              <a:rPr lang="en-GB" sz="1000" dirty="0" smtClean="0"/>
              <a:t>works, which adds to the sum total of our achievement and understanding and can never be undiscovered. </a:t>
            </a:r>
          </a:p>
          <a:p>
            <a:endParaRPr lang="en-GB" sz="1000" dirty="0" smtClean="0"/>
          </a:p>
          <a:p>
            <a:r>
              <a:rPr lang="en-GB" sz="1000" dirty="0" smtClean="0"/>
              <a:t>Then there are the spin-off </a:t>
            </a:r>
            <a:r>
              <a:rPr lang="en-GB" sz="1000" dirty="0" err="1" smtClean="0"/>
              <a:t>bene</a:t>
            </a:r>
            <a:r>
              <a:rPr lang="en-GB" sz="1000" dirty="0" smtClean="0"/>
              <a:t>-</a:t>
            </a:r>
          </a:p>
          <a:p>
            <a:r>
              <a:rPr lang="en-GB" sz="1000" dirty="0" smtClean="0"/>
              <a:t>fits. It’s common knowledge that </a:t>
            </a:r>
          </a:p>
          <a:p>
            <a:r>
              <a:rPr lang="en-GB" sz="1000" dirty="0" smtClean="0"/>
              <a:t>the World Wide Web was invent-</a:t>
            </a:r>
          </a:p>
          <a:p>
            <a:r>
              <a:rPr lang="en-GB" sz="1000" dirty="0" err="1" smtClean="0"/>
              <a:t>ed</a:t>
            </a:r>
            <a:r>
              <a:rPr lang="en-GB" sz="1000" dirty="0" smtClean="0"/>
              <a:t> at CERN, but there are many </a:t>
            </a:r>
          </a:p>
          <a:p>
            <a:r>
              <a:rPr lang="en-GB" sz="1000" dirty="0" smtClean="0"/>
              <a:t>Other examples in computing, </a:t>
            </a:r>
          </a:p>
          <a:p>
            <a:r>
              <a:rPr lang="en-GB" sz="1000" dirty="0" smtClean="0"/>
              <a:t>electronics, medicine and various </a:t>
            </a:r>
          </a:p>
          <a:p>
            <a:r>
              <a:rPr lang="en-GB" sz="1000" dirty="0" smtClean="0"/>
              <a:t>other fields of developments which </a:t>
            </a:r>
          </a:p>
          <a:p>
            <a:r>
              <a:rPr lang="en-GB" sz="1000" dirty="0" smtClean="0"/>
              <a:t>relied on technology developed at </a:t>
            </a:r>
            <a:endParaRPr lang="en-GB" sz="1000" dirty="0" smtClean="0"/>
          </a:p>
          <a:p>
            <a:r>
              <a:rPr lang="en-GB" sz="1000" dirty="0" smtClean="0"/>
              <a:t>or </a:t>
            </a:r>
            <a:r>
              <a:rPr lang="en-GB" sz="1000" dirty="0" smtClean="0"/>
              <a:t>for CERN and the LHC. Just to </a:t>
            </a:r>
            <a:endParaRPr lang="en-GB" sz="1000" dirty="0" smtClean="0"/>
          </a:p>
          <a:p>
            <a:r>
              <a:rPr lang="en-GB" sz="1000" dirty="0" smtClean="0"/>
              <a:t>give </a:t>
            </a:r>
            <a:r>
              <a:rPr lang="en-GB" sz="1000" dirty="0" smtClean="0"/>
              <a:t>one example, did you know that touch screen controls were invented to ease the operation of a previous CERN accelerator? </a:t>
            </a:r>
          </a:p>
          <a:p>
            <a:endParaRPr lang="en-GB" sz="1000" dirty="0" smtClean="0"/>
          </a:p>
          <a:p>
            <a:r>
              <a:rPr lang="en-GB" sz="1000" b="1" dirty="0" smtClean="0"/>
              <a:t>DC: </a:t>
            </a:r>
            <a:r>
              <a:rPr lang="en-GB" sz="1000" dirty="0" smtClean="0"/>
              <a:t>Everyone is entitled make their own judgement of this: it </a:t>
            </a:r>
            <a:r>
              <a:rPr lang="en-GB" sz="1000" i="1" dirty="0" smtClean="0"/>
              <a:t>IS</a:t>
            </a:r>
            <a:r>
              <a:rPr lang="en-GB" sz="1000" dirty="0" smtClean="0"/>
              <a:t> expensive to do this sort of science, and this is precisely why it is a global endeavour sharing the cost, and excitement, across all continents and many countries. It is great to see that the excitement is shared all around the world, and that we help in a small way to improve understanding of the scientific method – namely that we do not know the answers to big questions, but we want to find them out. This is how </a:t>
            </a:r>
            <a:r>
              <a:rPr lang="en-GB" sz="1000" dirty="0" smtClean="0"/>
              <a:t>the knowledge </a:t>
            </a:r>
            <a:r>
              <a:rPr lang="en-GB" sz="1000" dirty="0" smtClean="0"/>
              <a:t>of humanity progresses.</a:t>
            </a:r>
          </a:p>
          <a:p>
            <a:endParaRPr lang="en-US" sz="1000" dirty="0" smtClean="0"/>
          </a:p>
          <a:p>
            <a:r>
              <a:rPr lang="en-GB" sz="1000" b="1" dirty="0" smtClean="0"/>
              <a:t>How do you think history will remember this discovery?</a:t>
            </a:r>
          </a:p>
          <a:p>
            <a:endParaRPr lang="en-GB" sz="1000" dirty="0" smtClean="0"/>
          </a:p>
          <a:p>
            <a:r>
              <a:rPr lang="en-GB" sz="1000" b="1" dirty="0" smtClean="0"/>
              <a:t>PN:</a:t>
            </a:r>
            <a:r>
              <a:rPr lang="en-GB" sz="1000" i="1" dirty="0" smtClean="0"/>
              <a:t> </a:t>
            </a:r>
            <a:r>
              <a:rPr lang="en-GB" sz="1000" dirty="0" smtClean="0"/>
              <a:t>It’s certainly seminal in the history of particle physics. The physics text books will see it as the last piece in a jigsaw, confirming a set of ideas on how the Universe works, the Standard Model. </a:t>
            </a:r>
            <a:endParaRPr lang="en-GB" sz="1000" dirty="0"/>
          </a:p>
        </p:txBody>
      </p:sp>
      <p:sp>
        <p:nvSpPr>
          <p:cNvPr id="9" name="TextBox 8"/>
          <p:cNvSpPr txBox="1"/>
          <p:nvPr/>
        </p:nvSpPr>
        <p:spPr>
          <a:xfrm>
            <a:off x="3573020" y="1259540"/>
            <a:ext cx="3096430" cy="7632859"/>
          </a:xfrm>
          <a:prstGeom prst="rect">
            <a:avLst/>
          </a:prstGeom>
          <a:noFill/>
        </p:spPr>
        <p:txBody>
          <a:bodyPr wrap="square" rtlCol="0">
            <a:spAutoFit/>
          </a:bodyPr>
          <a:lstStyle/>
          <a:p>
            <a:r>
              <a:rPr lang="en-GB" sz="1000" dirty="0" smtClean="0"/>
              <a:t>Future experimental developments in the field will be </a:t>
            </a:r>
            <a:r>
              <a:rPr lang="en-GB" sz="1000" dirty="0" smtClean="0"/>
              <a:t>guided to a large extent by this discovery. A whole new sector of particle physics has now been opened up, which will be explored for a long time to come.</a:t>
            </a:r>
          </a:p>
          <a:p>
            <a:endParaRPr lang="en-GB" sz="1000" dirty="0" smtClean="0"/>
          </a:p>
          <a:p>
            <a:r>
              <a:rPr lang="en-GB" sz="1000" b="1" dirty="0" smtClean="0"/>
              <a:t>DC:</a:t>
            </a:r>
            <a:r>
              <a:rPr lang="en-GB" sz="1000" dirty="0" smtClean="0"/>
              <a:t> This is for the historians, not me! But I agree, this starts a new chapter in the textbooks.</a:t>
            </a:r>
          </a:p>
          <a:p>
            <a:endParaRPr lang="en-US" sz="1000" dirty="0" smtClean="0"/>
          </a:p>
          <a:p>
            <a:r>
              <a:rPr lang="en-GB" sz="1000" b="1" dirty="0" smtClean="0"/>
              <a:t>What does it mean for the College?</a:t>
            </a:r>
          </a:p>
          <a:p>
            <a:endParaRPr lang="en-GB" sz="1000" dirty="0" smtClean="0"/>
          </a:p>
          <a:p>
            <a:r>
              <a:rPr lang="en-GB" sz="1000" b="1" dirty="0" smtClean="0"/>
              <a:t> PN:</a:t>
            </a:r>
            <a:r>
              <a:rPr lang="en-GB" sz="1000" dirty="0" smtClean="0"/>
              <a:t> The ATLAS experiment is a  collaboration of over 3,000  scientists from all over the world  </a:t>
            </a:r>
          </a:p>
          <a:p>
            <a:r>
              <a:rPr lang="en-GB" sz="1000" dirty="0" smtClean="0"/>
              <a:t>and it’s important to stress that the credit for this discovery is shared  by all of them. </a:t>
            </a:r>
          </a:p>
          <a:p>
            <a:endParaRPr lang="en-GB" sz="1000" dirty="0" smtClean="0"/>
          </a:p>
          <a:p>
            <a:r>
              <a:rPr lang="en-GB" sz="1000" dirty="0" smtClean="0"/>
              <a:t>                           The Birmingham group contributed   </a:t>
            </a:r>
          </a:p>
          <a:p>
            <a:r>
              <a:rPr lang="en-GB" sz="1000" dirty="0" smtClean="0"/>
              <a:t>                           substantially to the analysis of the </a:t>
            </a:r>
          </a:p>
          <a:p>
            <a:r>
              <a:rPr lang="en-GB" sz="1000" dirty="0" smtClean="0"/>
              <a:t>                           data in the search for the Higgs </a:t>
            </a:r>
          </a:p>
          <a:p>
            <a:r>
              <a:rPr lang="en-GB" sz="1000" dirty="0" smtClean="0"/>
              <a:t>                           boson. It’s produced in only around </a:t>
            </a:r>
          </a:p>
          <a:p>
            <a:r>
              <a:rPr lang="en-GB" sz="1000" dirty="0" smtClean="0"/>
              <a:t>                           one in 10 billion collisions and is </a:t>
            </a:r>
          </a:p>
          <a:p>
            <a:r>
              <a:rPr lang="en-GB" sz="1000" dirty="0" smtClean="0"/>
              <a:t>                           buried underneath huge  </a:t>
            </a:r>
          </a:p>
          <a:p>
            <a:r>
              <a:rPr lang="en-GB" sz="1000" dirty="0" smtClean="0"/>
              <a:t>                           backgrounds from other </a:t>
            </a:r>
            <a:endParaRPr lang="en-GB" sz="1000" dirty="0" smtClean="0"/>
          </a:p>
          <a:p>
            <a:r>
              <a:rPr lang="en-GB" sz="1000" dirty="0" smtClean="0"/>
              <a:t> </a:t>
            </a:r>
            <a:r>
              <a:rPr lang="en-GB" sz="1000" dirty="0" smtClean="0"/>
              <a:t>                          </a:t>
            </a:r>
            <a:r>
              <a:rPr lang="en-GB" sz="1000" dirty="0" smtClean="0"/>
              <a:t>processes</a:t>
            </a:r>
            <a:r>
              <a:rPr lang="en-GB" sz="1000" dirty="0" smtClean="0"/>
              <a:t>, so digging it out has </a:t>
            </a:r>
            <a:r>
              <a:rPr lang="en-GB" sz="1000" dirty="0" smtClean="0"/>
              <a:t> </a:t>
            </a:r>
          </a:p>
          <a:p>
            <a:r>
              <a:rPr lang="en-GB" sz="1000" dirty="0" smtClean="0"/>
              <a:t> </a:t>
            </a:r>
            <a:r>
              <a:rPr lang="en-GB" sz="1000" dirty="0" smtClean="0"/>
              <a:t>                          </a:t>
            </a:r>
            <a:r>
              <a:rPr lang="en-GB" sz="1000" dirty="0" smtClean="0"/>
              <a:t>required </a:t>
            </a:r>
            <a:r>
              <a:rPr lang="en-GB" sz="1000" dirty="0" smtClean="0"/>
              <a:t>cutting edge analysis techniques and every scrap of ingenuity we could muster.</a:t>
            </a:r>
          </a:p>
          <a:p>
            <a:endParaRPr lang="en-GB" sz="1000" dirty="0" smtClean="0"/>
          </a:p>
          <a:p>
            <a:r>
              <a:rPr lang="en-GB" sz="1000" b="1" dirty="0" smtClean="0"/>
              <a:t>DC: </a:t>
            </a:r>
            <a:r>
              <a:rPr lang="en-GB" sz="1000" dirty="0" smtClean="0"/>
              <a:t>The university can feel proud that Birmingham has a key role in the ATLAS Collaboration, having led and built crucial parts of the trigger system which ensures that the right events are collected from the proton-proton collisions. </a:t>
            </a:r>
            <a:r>
              <a:rPr lang="en-GB" sz="1000" dirty="0" smtClean="0"/>
              <a:t>The University and College can feel proud that Birmingham has a key </a:t>
            </a:r>
            <a:r>
              <a:rPr lang="en-GB" sz="1000" dirty="0" smtClean="0"/>
              <a:t>role.</a:t>
            </a:r>
            <a:endParaRPr lang="en-GB" sz="1000" dirty="0" smtClean="0"/>
          </a:p>
          <a:p>
            <a:endParaRPr lang="en-GB" sz="1000" b="1" dirty="0" smtClean="0"/>
          </a:p>
          <a:p>
            <a:r>
              <a:rPr lang="en-GB" sz="1000" b="1" dirty="0" smtClean="0"/>
              <a:t>How did you celebrate? </a:t>
            </a:r>
          </a:p>
          <a:p>
            <a:endParaRPr lang="en-GB" sz="1000" b="1" dirty="0" smtClean="0"/>
          </a:p>
          <a:p>
            <a:r>
              <a:rPr lang="en-GB" sz="1000" b="1" dirty="0" smtClean="0"/>
              <a:t>DC:</a:t>
            </a:r>
            <a:r>
              <a:rPr lang="en-GB" sz="1000" dirty="0" smtClean="0"/>
              <a:t> A bottle or two of champagne might have been opened... However, the highest priority for many of us was simply to get a few good nights of sleep! </a:t>
            </a:r>
          </a:p>
          <a:p>
            <a:endParaRPr lang="en-GB" sz="1000" b="1" dirty="0" smtClean="0"/>
          </a:p>
          <a:p>
            <a:r>
              <a:rPr lang="en-GB" sz="1000" b="1" dirty="0" smtClean="0"/>
              <a:t>PN:</a:t>
            </a:r>
            <a:r>
              <a:rPr lang="en-GB" sz="1000" dirty="0" smtClean="0"/>
              <a:t> The first thing I wanted to do was sleep too! So I can’t say I’ve really had much chance to celebrate yet, but I might see you in the bar later!</a:t>
            </a:r>
          </a:p>
          <a:p>
            <a:endParaRPr lang="en-GB" sz="1000" i="1" dirty="0" smtClean="0"/>
          </a:p>
          <a:p>
            <a:r>
              <a:rPr lang="en-GB" sz="1000" i="1" dirty="0" smtClean="0"/>
              <a:t>If that’s not enough, watch the Telegraph’s video </a:t>
            </a:r>
            <a:r>
              <a:rPr lang="en-GB" sz="1000" i="1" dirty="0" smtClean="0">
                <a:hlinkClick r:id="rId2"/>
              </a:rPr>
              <a:t>here</a:t>
            </a:r>
            <a:r>
              <a:rPr lang="en-GB" sz="1000" i="1" dirty="0" smtClean="0"/>
              <a:t>, listen to ABC Australia interview </a:t>
            </a:r>
            <a:r>
              <a:rPr lang="en-GB" sz="1000" i="1" dirty="0" smtClean="0">
                <a:hlinkClick r:id="rId3"/>
              </a:rPr>
              <a:t>here</a:t>
            </a:r>
            <a:r>
              <a:rPr lang="en-GB" sz="1000" i="1" dirty="0" smtClean="0"/>
              <a:t>, and read the Mail’s take on things </a:t>
            </a:r>
            <a:r>
              <a:rPr lang="en-GB" sz="1000" i="1" dirty="0" smtClean="0">
                <a:hlinkClick r:id="rId4"/>
              </a:rPr>
              <a:t>here</a:t>
            </a:r>
            <a:r>
              <a:rPr lang="en-GB" sz="1000" i="1" dirty="0" smtClean="0"/>
              <a:t>.</a:t>
            </a:r>
            <a:endParaRPr lang="en-GB" sz="1000" dirty="0" smtClean="0"/>
          </a:p>
        </p:txBody>
      </p:sp>
      <p:sp>
        <p:nvSpPr>
          <p:cNvPr id="13" name="TextBox 12"/>
          <p:cNvSpPr txBox="1"/>
          <p:nvPr/>
        </p:nvSpPr>
        <p:spPr>
          <a:xfrm>
            <a:off x="2564880" y="3675687"/>
            <a:ext cx="2232310" cy="1415772"/>
          </a:xfrm>
          <a:prstGeom prst="rect">
            <a:avLst/>
          </a:prstGeom>
          <a:noFill/>
        </p:spPr>
        <p:txBody>
          <a:bodyPr wrap="square" rtlCol="0">
            <a:spAutoFit/>
          </a:bodyPr>
          <a:lstStyle/>
          <a:p>
            <a:r>
              <a:rPr lang="en-GB" i="1" dirty="0" smtClean="0">
                <a:solidFill>
                  <a:srgbClr val="6FC055"/>
                </a:solidFill>
              </a:rPr>
              <a:t>T</a:t>
            </a:r>
            <a:r>
              <a:rPr lang="en-GB" sz="1700" i="1" dirty="0" smtClean="0">
                <a:solidFill>
                  <a:srgbClr val="6FC055"/>
                </a:solidFill>
              </a:rPr>
              <a:t>he University &amp; College can feel proud that Birmingham has       a key role.</a:t>
            </a:r>
            <a:endParaRPr lang="en-GB" sz="1700" i="1" dirty="0">
              <a:solidFill>
                <a:srgbClr val="6FC055"/>
              </a:solidFill>
            </a:endParaRPr>
          </a:p>
        </p:txBody>
      </p:sp>
      <p:sp>
        <p:nvSpPr>
          <p:cNvPr id="11" name="TextBox 10"/>
          <p:cNvSpPr txBox="1"/>
          <p:nvPr/>
        </p:nvSpPr>
        <p:spPr>
          <a:xfrm>
            <a:off x="2204830" y="3419840"/>
            <a:ext cx="792110" cy="1107996"/>
          </a:xfrm>
          <a:prstGeom prst="rect">
            <a:avLst/>
          </a:prstGeom>
          <a:noFill/>
        </p:spPr>
        <p:txBody>
          <a:bodyPr wrap="square" rtlCol="0">
            <a:spAutoFit/>
          </a:bodyPr>
          <a:lstStyle/>
          <a:p>
            <a:r>
              <a:rPr lang="en-GB" sz="6600" i="1" dirty="0" smtClean="0">
                <a:solidFill>
                  <a:srgbClr val="6FC055"/>
                </a:solidFill>
              </a:rPr>
              <a:t>“</a:t>
            </a:r>
            <a:endParaRPr lang="en-GB" sz="6600" i="1" dirty="0">
              <a:solidFill>
                <a:srgbClr val="6FC055"/>
              </a:solidFill>
            </a:endParaRPr>
          </a:p>
        </p:txBody>
      </p:sp>
      <p:sp>
        <p:nvSpPr>
          <p:cNvPr id="12" name="TextBox 11"/>
          <p:cNvSpPr txBox="1"/>
          <p:nvPr/>
        </p:nvSpPr>
        <p:spPr>
          <a:xfrm>
            <a:off x="3501010" y="4616164"/>
            <a:ext cx="792110" cy="1107996"/>
          </a:xfrm>
          <a:prstGeom prst="rect">
            <a:avLst/>
          </a:prstGeom>
          <a:noFill/>
        </p:spPr>
        <p:txBody>
          <a:bodyPr wrap="square" rtlCol="0">
            <a:spAutoFit/>
          </a:bodyPr>
          <a:lstStyle/>
          <a:p>
            <a:r>
              <a:rPr lang="en-GB" sz="6600" i="1" dirty="0" smtClean="0">
                <a:solidFill>
                  <a:srgbClr val="6FC055"/>
                </a:solidFill>
              </a:rPr>
              <a:t>”</a:t>
            </a:r>
            <a:endParaRPr lang="en-GB" sz="6600" i="1" dirty="0">
              <a:solidFill>
                <a:srgbClr val="6FC055"/>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6858000" cy="755650"/>
          </a:xfrm>
          <a:prstGeom prst="rect">
            <a:avLst/>
          </a:prstGeom>
          <a:solidFill>
            <a:srgbClr val="6FC05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 name="Title 6"/>
          <p:cNvSpPr txBox="1">
            <a:spLocks/>
          </p:cNvSpPr>
          <p:nvPr/>
        </p:nvSpPr>
        <p:spPr bwMode="auto">
          <a:xfrm>
            <a:off x="2719388" y="58738"/>
            <a:ext cx="4022725" cy="647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3200" dirty="0" smtClean="0">
                <a:solidFill>
                  <a:schemeClr val="bg1"/>
                </a:solidFill>
                <a:latin typeface="Baskerville Old Face" pitchFamily="18" charset="0"/>
                <a:ea typeface="+mj-ea"/>
                <a:cs typeface="+mj-cs"/>
              </a:rPr>
              <a:t>In the</a:t>
            </a:r>
            <a:r>
              <a:rPr kumimoji="0" lang="en-GB" sz="3200" b="0" i="0" u="none" strike="noStrike" kern="1200" cap="none" spc="0" normalizeH="0" baseline="0" noProof="0" dirty="0" smtClean="0">
                <a:ln>
                  <a:noFill/>
                </a:ln>
                <a:solidFill>
                  <a:schemeClr val="bg1"/>
                </a:solidFill>
                <a:effectLst/>
                <a:uLnTx/>
                <a:uFillTx/>
                <a:latin typeface="Baskerville Old Face" pitchFamily="18" charset="0"/>
                <a:ea typeface="+mj-ea"/>
                <a:cs typeface="+mj-cs"/>
              </a:rPr>
              <a:t> news</a:t>
            </a:r>
          </a:p>
        </p:txBody>
      </p:sp>
      <p:sp>
        <p:nvSpPr>
          <p:cNvPr id="14" name="TextBox 13"/>
          <p:cNvSpPr txBox="1"/>
          <p:nvPr/>
        </p:nvSpPr>
        <p:spPr>
          <a:xfrm>
            <a:off x="260560" y="827480"/>
            <a:ext cx="4608640" cy="307777"/>
          </a:xfrm>
          <a:prstGeom prst="rect">
            <a:avLst/>
          </a:prstGeom>
          <a:noFill/>
        </p:spPr>
        <p:txBody>
          <a:bodyPr wrap="square" rtlCol="0">
            <a:spAutoFit/>
          </a:bodyPr>
          <a:lstStyle/>
          <a:p>
            <a:r>
              <a:rPr lang="en-GB" sz="1400" b="1" dirty="0" smtClean="0">
                <a:solidFill>
                  <a:srgbClr val="56A43E"/>
                </a:solidFill>
              </a:rPr>
              <a:t>Formula student</a:t>
            </a:r>
          </a:p>
        </p:txBody>
      </p:sp>
      <p:sp>
        <p:nvSpPr>
          <p:cNvPr id="25" name="TextBox 24"/>
          <p:cNvSpPr txBox="1"/>
          <p:nvPr/>
        </p:nvSpPr>
        <p:spPr>
          <a:xfrm>
            <a:off x="260560" y="1115520"/>
            <a:ext cx="3168440" cy="7786747"/>
          </a:xfrm>
          <a:prstGeom prst="rect">
            <a:avLst/>
          </a:prstGeom>
          <a:noFill/>
        </p:spPr>
        <p:txBody>
          <a:bodyPr wrap="square" rtlCol="0">
            <a:spAutoFit/>
          </a:bodyPr>
          <a:lstStyle/>
          <a:p>
            <a:r>
              <a:rPr lang="en-GB" sz="1000" dirty="0" smtClean="0"/>
              <a:t>Students and staff from the School of Mechanical Engineering recently unveiled a racing car that has been in development for many months, for an international competition the School has been involved in for the past 15 years (although they have been building cars for much longer than that). </a:t>
            </a:r>
          </a:p>
          <a:p>
            <a:r>
              <a:rPr lang="en-GB" sz="1000" dirty="0" smtClean="0"/>
              <a:t> </a:t>
            </a:r>
          </a:p>
          <a:p>
            <a:r>
              <a:rPr lang="en-GB" sz="1000" dirty="0" smtClean="0"/>
              <a:t>Formula Student UK, a  design competition in which University teams from across the world build and race cars, showcases the skill and innovation of our young engineers in a real-world environment. The competition, organised by the Institution of Mechanical Engineers, has garnered considerable international standing; the motorsport industry considers success at this competition to be the benchmark for graduate entry into this highly competitive and lucrative industry. Student teams, backed by industry, academics and sponsors, spend months designing, testing and building their cars, to ultimately race them at Silverstone course in July. </a:t>
            </a:r>
          </a:p>
          <a:p>
            <a:r>
              <a:rPr lang="en-GB" sz="1000" dirty="0" smtClean="0"/>
              <a:t> </a:t>
            </a:r>
          </a:p>
          <a:p>
            <a:r>
              <a:rPr lang="en-GB" sz="1000" dirty="0" smtClean="0"/>
              <a:t>The University is heavily involved in the competition, and students from our College have entered every year, and are improving year-on-year. A number of prizes have already been collected, including first places in cost and acceleration, and a highest overall rank of eighth. This year’s 25-strong team, led by student Amy Collin (now on industrial placement with Jaguar Land Rover and expected to complete her MEng degree in 2013), hope to improve on earlier successes. </a:t>
            </a:r>
          </a:p>
          <a:p>
            <a:endParaRPr lang="en-GB" sz="1000" dirty="0" smtClean="0"/>
          </a:p>
          <a:p>
            <a:r>
              <a:rPr lang="en-GB" sz="1000" dirty="0" smtClean="0"/>
              <a:t>This real-world learning experience provides students with a fantastic opportunity to put into practice the skills gained from Birmingham. The School of Mechanical Engineering lends its support to the competition, and the team’s success over the years highlights the School’s teaching and research excellence. </a:t>
            </a:r>
          </a:p>
          <a:p>
            <a:endParaRPr lang="en-US" sz="1000" dirty="0" smtClean="0"/>
          </a:p>
          <a:p>
            <a:r>
              <a:rPr lang="en-GB" sz="1000" dirty="0" smtClean="0"/>
              <a:t>And it’s not just current students who are involved: some 400 alumni, many of whom have subsequently gone into the industry, continue to support the Birmingham entries. Not only does it provide a great networking experience, building the essential relationships and connections required for successful graduate entry to the workplace, but it also means the cars are getting faster, safer, cleaner, easier to handle , and closer to the chequered flag.</a:t>
            </a:r>
          </a:p>
        </p:txBody>
      </p:sp>
      <p:sp>
        <p:nvSpPr>
          <p:cNvPr id="17" name="TextBox 16"/>
          <p:cNvSpPr txBox="1"/>
          <p:nvPr/>
        </p:nvSpPr>
        <p:spPr>
          <a:xfrm>
            <a:off x="3573020" y="1547580"/>
            <a:ext cx="3096430" cy="400110"/>
          </a:xfrm>
          <a:prstGeom prst="rect">
            <a:avLst/>
          </a:prstGeom>
          <a:noFill/>
        </p:spPr>
        <p:txBody>
          <a:bodyPr wrap="square" rtlCol="0">
            <a:spAutoFit/>
          </a:bodyPr>
          <a:lstStyle/>
          <a:p>
            <a:r>
              <a:rPr lang="en-GB" sz="1000" dirty="0" smtClean="0"/>
              <a:t>.</a:t>
            </a:r>
          </a:p>
          <a:p>
            <a:r>
              <a:rPr lang="en-GB" sz="1000" dirty="0" smtClean="0"/>
              <a:t>  </a:t>
            </a:r>
          </a:p>
        </p:txBody>
      </p:sp>
      <p:sp>
        <p:nvSpPr>
          <p:cNvPr id="8" name="TextBox 7"/>
          <p:cNvSpPr txBox="1"/>
          <p:nvPr/>
        </p:nvSpPr>
        <p:spPr>
          <a:xfrm>
            <a:off x="3429000" y="1115520"/>
            <a:ext cx="3312460" cy="8094524"/>
          </a:xfrm>
          <a:prstGeom prst="rect">
            <a:avLst/>
          </a:prstGeom>
          <a:noFill/>
        </p:spPr>
        <p:txBody>
          <a:bodyPr wrap="square" rtlCol="0">
            <a:spAutoFit/>
          </a:bodyPr>
          <a:lstStyle/>
          <a:p>
            <a:r>
              <a:rPr lang="en-GB" sz="1000" dirty="0" smtClean="0"/>
              <a:t>This year’s UK event at Silverstone started well with the car speeding through </a:t>
            </a:r>
            <a:r>
              <a:rPr lang="en-GB" sz="1000" dirty="0" err="1" smtClean="0"/>
              <a:t>scrutineering</a:t>
            </a:r>
            <a:r>
              <a:rPr lang="en-GB" sz="1000" dirty="0" smtClean="0"/>
              <a:t>.  </a:t>
            </a:r>
            <a:r>
              <a:rPr lang="en-GB" sz="1000" dirty="0" err="1" smtClean="0"/>
              <a:t>UBRacing</a:t>
            </a:r>
            <a:r>
              <a:rPr lang="en-GB" sz="1000" dirty="0" smtClean="0"/>
              <a:t> were the twelfth team through resulting in a full day on Friday to prepare the car for the dynamic events over the weekend for the race engineers, while others prepared for the business presentation, cost and design events. Saturday morning brought some torrential rain and testing conditions for both the acceleration and autocross events, while the team were once again thwarted by an oil spill on the skidpan track. A tough weekend of luck was capped with a mechanical failure just four laps from the end of endurance.  The team finished in 43</a:t>
            </a:r>
            <a:r>
              <a:rPr lang="en-GB" sz="1000" baseline="30000" dirty="0" smtClean="0"/>
              <a:t>rd</a:t>
            </a:r>
            <a:r>
              <a:rPr lang="en-GB" sz="1000" dirty="0" smtClean="0"/>
              <a:t> position out of 115, which was an improvement on last year’s UK competition and but for some dreadful luck could have been much higher. There were of course, many positives from Silverstone and with some hard work between now and FSG we’ll be ready to take on the world again. Bring on the Germans!</a:t>
            </a:r>
          </a:p>
          <a:p>
            <a:endParaRPr lang="en-US" sz="1000" dirty="0" smtClean="0"/>
          </a:p>
          <a:p>
            <a:r>
              <a:rPr lang="en-GB" sz="1000" b="1" dirty="0" smtClean="0"/>
              <a:t>                                                   Get involved</a:t>
            </a:r>
            <a:endParaRPr lang="en-GB" sz="1000" dirty="0" smtClean="0"/>
          </a:p>
          <a:p>
            <a:r>
              <a:rPr lang="en-GB" sz="1000" dirty="0" smtClean="0"/>
              <a:t> </a:t>
            </a:r>
          </a:p>
          <a:p>
            <a:r>
              <a:rPr lang="en-GB" sz="1000" dirty="0" smtClean="0"/>
              <a:t>                                                   Formula Student has a     </a:t>
            </a:r>
          </a:p>
          <a:p>
            <a:r>
              <a:rPr lang="en-GB" sz="1000" dirty="0" smtClean="0"/>
              <a:t>                                                   number of high profile </a:t>
            </a:r>
          </a:p>
          <a:p>
            <a:r>
              <a:rPr lang="en-GB" sz="1000" dirty="0" smtClean="0"/>
              <a:t>                                                   partners, including  </a:t>
            </a:r>
          </a:p>
          <a:p>
            <a:r>
              <a:rPr lang="en-GB" sz="1000" dirty="0" smtClean="0"/>
              <a:t>                                                   Jaguar Land Rover, </a:t>
            </a:r>
          </a:p>
          <a:p>
            <a:r>
              <a:rPr lang="en-GB" sz="1000" dirty="0" smtClean="0"/>
              <a:t>                                                   Airbus, and Mercedes </a:t>
            </a:r>
          </a:p>
          <a:p>
            <a:r>
              <a:rPr lang="en-GB" sz="1000" dirty="0" smtClean="0"/>
              <a:t>                                                   AMG, who are looking </a:t>
            </a:r>
          </a:p>
          <a:p>
            <a:r>
              <a:rPr lang="en-GB" sz="1000" dirty="0" smtClean="0"/>
              <a:t>                                                   to the next generation </a:t>
            </a:r>
          </a:p>
          <a:p>
            <a:r>
              <a:rPr lang="en-GB" sz="1000" dirty="0" smtClean="0"/>
              <a:t>                                                   of highly-trained and </a:t>
            </a:r>
          </a:p>
          <a:p>
            <a:r>
              <a:rPr lang="en-GB" sz="1000" dirty="0" smtClean="0"/>
              <a:t>                                                   experienced graduates </a:t>
            </a:r>
          </a:p>
          <a:p>
            <a:r>
              <a:rPr lang="en-GB" sz="1000" dirty="0" smtClean="0"/>
              <a:t>                                                   to fill their ranks. </a:t>
            </a:r>
          </a:p>
          <a:p>
            <a:r>
              <a:rPr lang="en-GB" sz="1000" dirty="0" smtClean="0"/>
              <a:t> </a:t>
            </a:r>
          </a:p>
          <a:p>
            <a:r>
              <a:rPr lang="en-GB" sz="1000" dirty="0" smtClean="0"/>
              <a:t>Designing and building a car is an expensive business (each year tens of thousands of pounds), and the students are fortunate to have some fantastic sponsors who contribute not just money, but also experience and ideas. These include Yamazaki </a:t>
            </a:r>
            <a:r>
              <a:rPr lang="en-GB" sz="1000" dirty="0" err="1" smtClean="0"/>
              <a:t>Mazak</a:t>
            </a:r>
            <a:r>
              <a:rPr lang="en-GB" sz="1000" dirty="0" smtClean="0"/>
              <a:t> UK, Perkins Engines, and </a:t>
            </a:r>
            <a:r>
              <a:rPr lang="en-GB" sz="1000" dirty="0" err="1" smtClean="0"/>
              <a:t>Iscar</a:t>
            </a:r>
            <a:r>
              <a:rPr lang="en-GB" sz="1000" dirty="0" smtClean="0"/>
              <a:t> Tools, and graduates that have been involved in </a:t>
            </a:r>
            <a:r>
              <a:rPr lang="en-GB" sz="1000" dirty="0" err="1" smtClean="0"/>
              <a:t>UBRacing</a:t>
            </a:r>
            <a:r>
              <a:rPr lang="en-GB" sz="1000" dirty="0" smtClean="0"/>
              <a:t> have gone into careers with Rolls Royce, Jaguar </a:t>
            </a:r>
            <a:r>
              <a:rPr lang="en-GB" sz="1000" dirty="0" err="1" smtClean="0"/>
              <a:t>Landrover</a:t>
            </a:r>
            <a:r>
              <a:rPr lang="en-GB" sz="1000" dirty="0" smtClean="0"/>
              <a:t>, and a number of Formula 1 teams. Individuals interested in funding the project can find out more </a:t>
            </a:r>
            <a:r>
              <a:rPr lang="en-GB" sz="1000" dirty="0" smtClean="0">
                <a:hlinkClick r:id="rId2"/>
              </a:rPr>
              <a:t>here</a:t>
            </a:r>
            <a:r>
              <a:rPr lang="en-GB" sz="1000" dirty="0" smtClean="0"/>
              <a:t>.</a:t>
            </a:r>
          </a:p>
          <a:p>
            <a:r>
              <a:rPr lang="en-GB" sz="1000" dirty="0" smtClean="0"/>
              <a:t> </a:t>
            </a:r>
          </a:p>
          <a:p>
            <a:r>
              <a:rPr lang="en-GB" sz="1000" dirty="0" smtClean="0"/>
              <a:t>Birmingham staff Carl </a:t>
            </a:r>
            <a:r>
              <a:rPr lang="en-GB" sz="1000" dirty="0" err="1" smtClean="0"/>
              <a:t>Hingley</a:t>
            </a:r>
            <a:r>
              <a:rPr lang="en-GB" sz="1000" dirty="0" smtClean="0"/>
              <a:t> (x 44218), Senior Technician and Team Manager of </a:t>
            </a:r>
            <a:r>
              <a:rPr lang="en-GB" sz="1000" dirty="0" err="1" smtClean="0"/>
              <a:t>UBRacing</a:t>
            </a:r>
            <a:r>
              <a:rPr lang="en-GB" sz="1000" dirty="0" smtClean="0"/>
              <a:t>, and Dr Karl Dearn (x 44190), Faculty Advisor, currently support the team’s efforts, although there is potential for more staff to be involved. If you have an interest in racing cars, or background knowledge in a relevant field, then please get in touch.</a:t>
            </a:r>
          </a:p>
          <a:p>
            <a:endParaRPr lang="en-GB" sz="1000" dirty="0" smtClean="0"/>
          </a:p>
        </p:txBody>
      </p:sp>
      <p:pic>
        <p:nvPicPr>
          <p:cNvPr id="13" name="Picture 12" descr="http://a5.sphotos.ak.fbcdn.net/hphotos-ak-ash4/394674_417764724942758_1294514923_n.jpg"/>
          <p:cNvPicPr/>
          <p:nvPr/>
        </p:nvPicPr>
        <p:blipFill rotWithShape="1">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t="25750" r="55247"/>
          <a:stretch/>
        </p:blipFill>
        <p:spPr bwMode="auto">
          <a:xfrm>
            <a:off x="3491978" y="4165678"/>
            <a:ext cx="1737272" cy="1918532"/>
          </a:xfrm>
          <a:prstGeom prst="rect">
            <a:avLst/>
          </a:prstGeom>
          <a:noFill/>
          <a:ln>
            <a:no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501010" y="4716020"/>
            <a:ext cx="3356990" cy="4427980"/>
          </a:xfrm>
          <a:prstGeom prst="rect">
            <a:avLst/>
          </a:prstGeom>
          <a:solidFill>
            <a:srgbClr val="00B050">
              <a:alpha val="29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6FC055"/>
              </a:solidFill>
            </a:endParaRPr>
          </a:p>
        </p:txBody>
      </p:sp>
      <p:sp>
        <p:nvSpPr>
          <p:cNvPr id="7" name="Rectangle 6"/>
          <p:cNvSpPr/>
          <p:nvPr/>
        </p:nvSpPr>
        <p:spPr>
          <a:xfrm>
            <a:off x="0" y="0"/>
            <a:ext cx="6858000" cy="755650"/>
          </a:xfrm>
          <a:prstGeom prst="rect">
            <a:avLst/>
          </a:prstGeom>
          <a:solidFill>
            <a:srgbClr val="6FC05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 name="Title 6"/>
          <p:cNvSpPr txBox="1">
            <a:spLocks/>
          </p:cNvSpPr>
          <p:nvPr/>
        </p:nvSpPr>
        <p:spPr bwMode="auto">
          <a:xfrm>
            <a:off x="2719388" y="58738"/>
            <a:ext cx="4022725" cy="647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smtClean="0">
                <a:ln>
                  <a:noFill/>
                </a:ln>
                <a:solidFill>
                  <a:schemeClr val="bg1"/>
                </a:solidFill>
                <a:effectLst/>
                <a:uLnTx/>
                <a:uFillTx/>
                <a:latin typeface="Baskerville Old Face" pitchFamily="18" charset="0"/>
                <a:ea typeface="+mj-ea"/>
                <a:cs typeface="+mj-cs"/>
              </a:rPr>
              <a:t>College News</a:t>
            </a:r>
          </a:p>
        </p:txBody>
      </p:sp>
      <p:sp>
        <p:nvSpPr>
          <p:cNvPr id="14" name="TextBox 13"/>
          <p:cNvSpPr txBox="1"/>
          <p:nvPr/>
        </p:nvSpPr>
        <p:spPr>
          <a:xfrm>
            <a:off x="332570" y="1168380"/>
            <a:ext cx="2808390" cy="307777"/>
          </a:xfrm>
          <a:prstGeom prst="rect">
            <a:avLst/>
          </a:prstGeom>
          <a:noFill/>
        </p:spPr>
        <p:txBody>
          <a:bodyPr wrap="square" rtlCol="0">
            <a:spAutoFit/>
          </a:bodyPr>
          <a:lstStyle/>
          <a:p>
            <a:r>
              <a:rPr lang="en-US" sz="1400" b="1" dirty="0" err="1" smtClean="0">
                <a:solidFill>
                  <a:srgbClr val="6FC055"/>
                </a:solidFill>
              </a:rPr>
              <a:t>Universitas</a:t>
            </a:r>
            <a:r>
              <a:rPr lang="en-US" sz="1400" b="1" dirty="0" smtClean="0">
                <a:solidFill>
                  <a:srgbClr val="6FC055"/>
                </a:solidFill>
              </a:rPr>
              <a:t> 21 awards</a:t>
            </a:r>
            <a:endParaRPr lang="en-GB" sz="1400" b="1" dirty="0" smtClean="0">
              <a:solidFill>
                <a:srgbClr val="6FC055"/>
              </a:solidFill>
            </a:endParaRPr>
          </a:p>
        </p:txBody>
      </p:sp>
      <p:sp>
        <p:nvSpPr>
          <p:cNvPr id="25" name="TextBox 24"/>
          <p:cNvSpPr txBox="1"/>
          <p:nvPr/>
        </p:nvSpPr>
        <p:spPr>
          <a:xfrm>
            <a:off x="332570" y="1660337"/>
            <a:ext cx="3096430" cy="7171194"/>
          </a:xfrm>
          <a:prstGeom prst="rect">
            <a:avLst/>
          </a:prstGeom>
          <a:noFill/>
        </p:spPr>
        <p:txBody>
          <a:bodyPr wrap="square" rtlCol="0">
            <a:spAutoFit/>
          </a:bodyPr>
          <a:lstStyle/>
          <a:p>
            <a:r>
              <a:rPr lang="en-US" sz="1000" dirty="0" smtClean="0"/>
              <a:t>The College has had another great year, and scooped a number of the </a:t>
            </a:r>
            <a:r>
              <a:rPr lang="en-US" sz="1000" dirty="0" err="1" smtClean="0"/>
              <a:t>Universitas</a:t>
            </a:r>
            <a:r>
              <a:rPr lang="en-US" sz="1000" dirty="0" smtClean="0"/>
              <a:t> 21 awards. </a:t>
            </a:r>
          </a:p>
          <a:p>
            <a:endParaRPr lang="en-US" sz="1000" b="1" dirty="0" smtClean="0"/>
          </a:p>
          <a:p>
            <a:r>
              <a:rPr lang="en-US" sz="1000" b="1" dirty="0" smtClean="0"/>
              <a:t>University of Birmingham Undergraduate Travel Bursaries</a:t>
            </a:r>
            <a:endParaRPr lang="en-GB" sz="1000" dirty="0" smtClean="0"/>
          </a:p>
          <a:p>
            <a:r>
              <a:rPr lang="en-US" sz="1000" dirty="0" smtClean="0"/>
              <a:t>These are awards worth £1,000 each are open to </a:t>
            </a:r>
            <a:r>
              <a:rPr lang="en-US" sz="1000" dirty="0" err="1" smtClean="0"/>
              <a:t>UoB</a:t>
            </a:r>
            <a:r>
              <a:rPr lang="en-US" sz="1000" dirty="0" smtClean="0"/>
              <a:t> students to support their year abroad at U21 partners. </a:t>
            </a:r>
          </a:p>
          <a:p>
            <a:pPr>
              <a:buFont typeface="Arial" pitchFamily="34" charset="0"/>
              <a:buChar char="•"/>
            </a:pPr>
            <a:r>
              <a:rPr lang="en-GB" sz="1000" dirty="0" smtClean="0"/>
              <a:t> Eleanor Holden, School of Physics, UNSW</a:t>
            </a:r>
          </a:p>
          <a:p>
            <a:pPr>
              <a:buFont typeface="Arial" pitchFamily="34" charset="0"/>
              <a:buChar char="•"/>
            </a:pPr>
            <a:r>
              <a:rPr lang="en-GB" sz="1000" dirty="0" smtClean="0"/>
              <a:t> Rachel London, School of Chemistry, UNSW</a:t>
            </a:r>
          </a:p>
          <a:p>
            <a:endParaRPr lang="en-US" sz="1000" dirty="0" smtClean="0"/>
          </a:p>
          <a:p>
            <a:r>
              <a:rPr lang="en-US" sz="1000" b="1" dirty="0" err="1" smtClean="0"/>
              <a:t>UoB</a:t>
            </a:r>
            <a:r>
              <a:rPr lang="en-US" sz="1000" b="1" dirty="0" smtClean="0"/>
              <a:t> U21 Summer School Awards </a:t>
            </a:r>
            <a:endParaRPr lang="en-GB" sz="1000" dirty="0" smtClean="0"/>
          </a:p>
          <a:p>
            <a:r>
              <a:rPr lang="en-US" sz="1000" dirty="0" smtClean="0"/>
              <a:t>This year we were able to offer a number of new undergraduate U21 Summer School awards, as well providing awards to support attendance at the official U21 events the Undergraduate Research Conference at </a:t>
            </a:r>
            <a:r>
              <a:rPr lang="en-US" sz="1000" dirty="0" err="1" smtClean="0"/>
              <a:t>Waseda</a:t>
            </a:r>
            <a:r>
              <a:rPr lang="en-US" sz="1000" dirty="0" smtClean="0"/>
              <a:t>, and the Summer School at Monterrey. </a:t>
            </a:r>
          </a:p>
          <a:p>
            <a:pPr>
              <a:buFont typeface="Arial" pitchFamily="34" charset="0"/>
              <a:buChar char="•"/>
            </a:pPr>
            <a:r>
              <a:rPr lang="en-GB" sz="1000" dirty="0" smtClean="0"/>
              <a:t> Phoebe Mau, 2</a:t>
            </a:r>
            <a:r>
              <a:rPr lang="en-GB" sz="1000" baseline="30000" dirty="0" smtClean="0"/>
              <a:t>nd</a:t>
            </a:r>
            <a:r>
              <a:rPr lang="en-GB" sz="1000" dirty="0" smtClean="0"/>
              <a:t> year Mathematics, Monterrey, Mexico U21 Summer School</a:t>
            </a:r>
          </a:p>
          <a:p>
            <a:pPr>
              <a:buFont typeface="Arial" pitchFamily="34" charset="0"/>
              <a:buChar char="•"/>
            </a:pPr>
            <a:r>
              <a:rPr lang="en-US" sz="1000" dirty="0" smtClean="0"/>
              <a:t> Benjamin Giblin, 1</a:t>
            </a:r>
            <a:r>
              <a:rPr lang="en-US" sz="1000" baseline="30000" dirty="0" smtClean="0"/>
              <a:t>st</a:t>
            </a:r>
            <a:r>
              <a:rPr lang="en-US" sz="1000" dirty="0" smtClean="0"/>
              <a:t> year Physics and Astronomy, </a:t>
            </a:r>
            <a:r>
              <a:rPr lang="en-GB" sz="1000" dirty="0" err="1" smtClean="0"/>
              <a:t>Waseda</a:t>
            </a:r>
            <a:r>
              <a:rPr lang="en-GB" sz="1000" dirty="0" smtClean="0"/>
              <a:t>, Japan U21 UG Research Conference</a:t>
            </a:r>
          </a:p>
          <a:p>
            <a:pPr>
              <a:buFont typeface="Arial" pitchFamily="34" charset="0"/>
              <a:buChar char="•"/>
            </a:pPr>
            <a:endParaRPr lang="en-US" sz="1000" dirty="0" smtClean="0"/>
          </a:p>
          <a:p>
            <a:r>
              <a:rPr lang="en-US" sz="1000" b="1" dirty="0" smtClean="0"/>
              <a:t>U21 Staff Fellowships</a:t>
            </a:r>
            <a:endParaRPr lang="en-GB" sz="1000" dirty="0" smtClean="0"/>
          </a:p>
          <a:p>
            <a:r>
              <a:rPr lang="en-GB" sz="1000" dirty="0" smtClean="0"/>
              <a:t>The Fellowship programme aims to facilitate the transfer of knowledge and skills within the network and encourage the sharing of best practice. It is designed to provide support to Birmingham staff who have demonstrated innovation and excellence in their field and who are likely to benefit from an extended period of professional development which, in turn, will benefit the University.</a:t>
            </a:r>
          </a:p>
          <a:p>
            <a:endParaRPr lang="en-GB" sz="1000" dirty="0" smtClean="0"/>
          </a:p>
          <a:p>
            <a:pPr lvl="0"/>
            <a:r>
              <a:rPr lang="en-US" sz="1000" dirty="0" smtClean="0"/>
              <a:t>Applications doubled from 2011 and 6 U21 Staff fellowships were awarded for 2012</a:t>
            </a:r>
            <a:r>
              <a:rPr lang="en-GB" sz="1000" dirty="0" smtClean="0"/>
              <a:t>–</a:t>
            </a:r>
            <a:r>
              <a:rPr lang="en-US" sz="1000" dirty="0" smtClean="0"/>
              <a:t>13. The selection panel was chaired by Peter Byers and included Andrea Edwards from International Relations, Henry Chapman from CAL and Anna Phillips from LES.</a:t>
            </a:r>
            <a:r>
              <a:rPr lang="en-GB" sz="1000" dirty="0" smtClean="0"/>
              <a:t> </a:t>
            </a:r>
          </a:p>
          <a:p>
            <a:pPr>
              <a:buFont typeface="Arial" pitchFamily="34" charset="0"/>
              <a:buChar char="•"/>
            </a:pPr>
            <a:r>
              <a:rPr lang="en-GB" sz="1000" dirty="0" smtClean="0"/>
              <a:t> </a:t>
            </a:r>
            <a:r>
              <a:rPr lang="en-GB" sz="1000" dirty="0" err="1" smtClean="0"/>
              <a:t>Constantinous</a:t>
            </a:r>
            <a:r>
              <a:rPr lang="en-GB" sz="1000" dirty="0" smtClean="0"/>
              <a:t> </a:t>
            </a:r>
            <a:r>
              <a:rPr lang="en-GB" sz="1000" dirty="0" err="1" smtClean="0"/>
              <a:t>Constantinou</a:t>
            </a:r>
            <a:r>
              <a:rPr lang="en-GB" sz="1000" dirty="0" smtClean="0"/>
              <a:t>, School of EECE, </a:t>
            </a:r>
            <a:r>
              <a:rPr lang="en-GB" sz="1000" i="1" dirty="0" smtClean="0"/>
              <a:t>Bridging the knowledge and skills gap between taught and Doctoral programmes in the field of wireless communications</a:t>
            </a:r>
            <a:r>
              <a:rPr lang="en-GB" sz="1000" dirty="0" smtClean="0"/>
              <a:t>, Auckland. </a:t>
            </a:r>
          </a:p>
          <a:p>
            <a:pPr>
              <a:buFont typeface="Arial" pitchFamily="34" charset="0"/>
              <a:buChar char="•"/>
            </a:pPr>
            <a:r>
              <a:rPr lang="en-GB" sz="1000" dirty="0" smtClean="0"/>
              <a:t> Sharon Stephen, School of Mathematics, </a:t>
            </a:r>
            <a:r>
              <a:rPr lang="en-GB" sz="1000" i="1" dirty="0" smtClean="0"/>
              <a:t>Equality and Diversity for Academics in Higher Education</a:t>
            </a:r>
            <a:r>
              <a:rPr lang="en-GB" sz="1000" dirty="0" smtClean="0"/>
              <a:t>, UNSW</a:t>
            </a:r>
          </a:p>
        </p:txBody>
      </p:sp>
      <p:sp>
        <p:nvSpPr>
          <p:cNvPr id="32" name="TextBox 31"/>
          <p:cNvSpPr txBox="1"/>
          <p:nvPr/>
        </p:nvSpPr>
        <p:spPr>
          <a:xfrm>
            <a:off x="332570" y="6156220"/>
            <a:ext cx="3312460" cy="246221"/>
          </a:xfrm>
          <a:prstGeom prst="rect">
            <a:avLst/>
          </a:prstGeom>
          <a:noFill/>
        </p:spPr>
        <p:txBody>
          <a:bodyPr wrap="square" rtlCol="0">
            <a:spAutoFit/>
          </a:bodyPr>
          <a:lstStyle/>
          <a:p>
            <a:r>
              <a:rPr lang="en-GB" sz="1000" dirty="0" smtClean="0">
                <a:solidFill>
                  <a:schemeClr val="bg1"/>
                </a:solidFill>
              </a:rPr>
              <a:t>The</a:t>
            </a:r>
            <a:endParaRPr lang="en-GB" sz="1000" dirty="0">
              <a:solidFill>
                <a:schemeClr val="bg1"/>
              </a:solidFill>
            </a:endParaRPr>
          </a:p>
        </p:txBody>
      </p:sp>
      <p:sp>
        <p:nvSpPr>
          <p:cNvPr id="20" name="TextBox 19"/>
          <p:cNvSpPr txBox="1"/>
          <p:nvPr/>
        </p:nvSpPr>
        <p:spPr>
          <a:xfrm>
            <a:off x="3501010" y="1659264"/>
            <a:ext cx="3096430" cy="3016210"/>
          </a:xfrm>
          <a:prstGeom prst="rect">
            <a:avLst/>
          </a:prstGeom>
          <a:noFill/>
        </p:spPr>
        <p:txBody>
          <a:bodyPr wrap="square" rtlCol="0">
            <a:spAutoFit/>
          </a:bodyPr>
          <a:lstStyle/>
          <a:p>
            <a:pPr lvl="0"/>
            <a:r>
              <a:rPr lang="en-US" sz="1000" b="1" dirty="0" smtClean="0"/>
              <a:t>U21 PhD Scholarships 2012</a:t>
            </a:r>
            <a:r>
              <a:rPr lang="en-GB" sz="1000" dirty="0" smtClean="0"/>
              <a:t>–</a:t>
            </a:r>
            <a:r>
              <a:rPr lang="en-US" sz="1000" b="1" dirty="0" smtClean="0"/>
              <a:t>13</a:t>
            </a:r>
            <a:endParaRPr lang="en-GB" sz="1000" b="1" dirty="0" smtClean="0"/>
          </a:p>
          <a:p>
            <a:r>
              <a:rPr lang="en-US" sz="1000" dirty="0" smtClean="0"/>
              <a:t>The PhD Scholarships are to enable students to spend up to three months at a U21 partner institution. Applications increased by a third from 2011 and awards have been made to the following students:</a:t>
            </a:r>
          </a:p>
          <a:p>
            <a:pPr>
              <a:buFont typeface="Arial" pitchFamily="34" charset="0"/>
              <a:buChar char="•"/>
            </a:pPr>
            <a:r>
              <a:rPr lang="en-GB" sz="1000" dirty="0" smtClean="0"/>
              <a:t> Alex Upton, School of EECE, Auckland</a:t>
            </a:r>
          </a:p>
          <a:p>
            <a:pPr>
              <a:buFont typeface="Arial" pitchFamily="34" charset="0"/>
              <a:buChar char="•"/>
            </a:pPr>
            <a:r>
              <a:rPr lang="en-GB" sz="1000" dirty="0" smtClean="0"/>
              <a:t> </a:t>
            </a:r>
            <a:r>
              <a:rPr lang="en-GB" sz="1000" dirty="0" err="1" smtClean="0"/>
              <a:t>Congxiao</a:t>
            </a:r>
            <a:r>
              <a:rPr lang="en-GB" sz="1000" dirty="0" smtClean="0"/>
              <a:t> Zhao, School of Civil Engineering, HKU</a:t>
            </a:r>
          </a:p>
          <a:p>
            <a:pPr>
              <a:buFont typeface="Arial" pitchFamily="34" charset="0"/>
              <a:buChar char="•"/>
            </a:pPr>
            <a:r>
              <a:rPr lang="en-GB" sz="1000" dirty="0" smtClean="0"/>
              <a:t> Felix </a:t>
            </a:r>
            <a:r>
              <a:rPr lang="en-GB" sz="1000" dirty="0" err="1" smtClean="0"/>
              <a:t>Rehern</a:t>
            </a:r>
            <a:r>
              <a:rPr lang="en-GB" sz="1000" dirty="0" smtClean="0"/>
              <a:t>, School of Mathematics, Auckland</a:t>
            </a:r>
          </a:p>
          <a:p>
            <a:pPr>
              <a:buFont typeface="Arial" pitchFamily="34" charset="0"/>
              <a:buChar char="•"/>
            </a:pPr>
            <a:r>
              <a:rPr lang="en-GB" sz="1000" dirty="0" smtClean="0"/>
              <a:t> Naomi Green, School of Mechanical Engineering, Dublin</a:t>
            </a:r>
          </a:p>
          <a:p>
            <a:pPr>
              <a:buFont typeface="Arial" pitchFamily="34" charset="0"/>
              <a:buChar char="•"/>
            </a:pPr>
            <a:r>
              <a:rPr lang="en-GB" sz="1000" dirty="0" smtClean="0"/>
              <a:t> Sarah Baker, School of Metallurgy and Metals, Lund.</a:t>
            </a:r>
          </a:p>
          <a:p>
            <a:endParaRPr lang="en-US" sz="1000" dirty="0" smtClean="0"/>
          </a:p>
          <a:p>
            <a:r>
              <a:rPr lang="en-US" sz="1000" dirty="0" smtClean="0"/>
              <a:t>£19,000 was awarded for PhD Scholarships this year including a donation from the Graduate School enabling three more Scholarships to be awarded. Applications will reopen for the following year in October 2012. </a:t>
            </a:r>
          </a:p>
        </p:txBody>
      </p:sp>
      <p:sp>
        <p:nvSpPr>
          <p:cNvPr id="22" name="TextBox 21"/>
          <p:cNvSpPr txBox="1"/>
          <p:nvPr/>
        </p:nvSpPr>
        <p:spPr>
          <a:xfrm>
            <a:off x="3645030" y="4860040"/>
            <a:ext cx="3096430" cy="4247317"/>
          </a:xfrm>
          <a:prstGeom prst="rect">
            <a:avLst/>
          </a:prstGeom>
          <a:noFill/>
        </p:spPr>
        <p:txBody>
          <a:bodyPr wrap="square" rtlCol="0">
            <a:spAutoFit/>
          </a:bodyPr>
          <a:lstStyle/>
          <a:p>
            <a:r>
              <a:rPr lang="en-GB" sz="1000" b="1" dirty="0" smtClean="0"/>
              <a:t>U21 Early Career Researcher Workshop</a:t>
            </a:r>
          </a:p>
          <a:p>
            <a:r>
              <a:rPr lang="en-GB" sz="1000" dirty="0" smtClean="0"/>
              <a:t>Shanghai Jiao Tong University, 4–6 December.</a:t>
            </a:r>
          </a:p>
          <a:p>
            <a:endParaRPr lang="en-GB" sz="1000" dirty="0" smtClean="0"/>
          </a:p>
          <a:p>
            <a:r>
              <a:rPr lang="en-GB" sz="1000" dirty="0" smtClean="0"/>
              <a:t>Theme: </a:t>
            </a:r>
            <a:r>
              <a:rPr lang="en-GB" sz="1000" i="1" dirty="0" smtClean="0"/>
              <a:t>The status-quo and the future of Ecological Civilization</a:t>
            </a:r>
          </a:p>
          <a:p>
            <a:endParaRPr lang="en-GB" sz="1000" i="1" dirty="0" smtClean="0"/>
          </a:p>
          <a:p>
            <a:r>
              <a:rPr lang="en-GB" sz="1000" dirty="0" smtClean="0"/>
              <a:t>The survival and development of humankind have been increasingly threatened by ecological</a:t>
            </a:r>
          </a:p>
          <a:p>
            <a:r>
              <a:rPr lang="en-GB" sz="1000" dirty="0" smtClean="0"/>
              <a:t>crisis triggered by environmental pollution, global warming, ecological deterioration, resource</a:t>
            </a:r>
          </a:p>
          <a:p>
            <a:r>
              <a:rPr lang="en-GB" sz="1000" dirty="0" smtClean="0"/>
              <a:t>exhaustion, and more. To tackle the severe challenges faced by humanity and to remedy all the ills and defects brought about by industrial civilization, a new concept, namely ecological civilization has come into being.</a:t>
            </a:r>
          </a:p>
          <a:p>
            <a:endParaRPr lang="en-GB" sz="1000" dirty="0" smtClean="0"/>
          </a:p>
          <a:p>
            <a:r>
              <a:rPr lang="en-GB" sz="1000" dirty="0" smtClean="0"/>
              <a:t>How to define “ecological civilization” and how to do research in this area has become an urgent</a:t>
            </a:r>
          </a:p>
          <a:p>
            <a:r>
              <a:rPr lang="en-GB" sz="1000" dirty="0" smtClean="0"/>
              <a:t>issue for scholars in various academic fields worldwide. At present, several young researchers</a:t>
            </a:r>
          </a:p>
          <a:p>
            <a:r>
              <a:rPr lang="en-GB" sz="1000" dirty="0" smtClean="0"/>
              <a:t>from the School of Humanities of Shanghai Jiao Tong University are collecting relevant data and</a:t>
            </a:r>
          </a:p>
          <a:p>
            <a:r>
              <a:rPr lang="en-GB" sz="1000" dirty="0" smtClean="0"/>
              <a:t>work on the topic of ecological civilization in terms of its definition, origin, evolution, values,</a:t>
            </a:r>
          </a:p>
          <a:p>
            <a:r>
              <a:rPr lang="en-GB" sz="1000" dirty="0" smtClean="0"/>
              <a:t>political systems, practices and evaluation system.</a:t>
            </a:r>
          </a:p>
          <a:p>
            <a:endParaRPr lang="en-US" sz="1000" dirty="0" smtClean="0"/>
          </a:p>
          <a:p>
            <a:r>
              <a:rPr lang="en-US" sz="1000" dirty="0" smtClean="0"/>
              <a:t>Find out more </a:t>
            </a:r>
            <a:r>
              <a:rPr lang="en-US" sz="1000" dirty="0" smtClean="0">
                <a:hlinkClick r:id="rId2"/>
              </a:rPr>
              <a:t>here</a:t>
            </a:r>
            <a:r>
              <a:rPr lang="en-US" sz="1000" dirty="0" smtClean="0"/>
              <a:t>.</a:t>
            </a:r>
            <a:endParaRPr lang="en-GB"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Images\Guangzhou EPS visit 181211\Visit Photographs 181211 new\IMG_9511.jpg"/>
          <p:cNvPicPr>
            <a:picLocks noChangeAspect="1" noChangeArrowheads="1"/>
          </p:cNvPicPr>
          <p:nvPr/>
        </p:nvPicPr>
        <p:blipFill>
          <a:blip r:embed="rId2" cstate="print"/>
          <a:srcRect l="399"/>
          <a:stretch>
            <a:fillRect/>
          </a:stretch>
        </p:blipFill>
        <p:spPr bwMode="auto">
          <a:xfrm>
            <a:off x="0" y="755470"/>
            <a:ext cx="6858001" cy="4608640"/>
          </a:xfrm>
          <a:prstGeom prst="rect">
            <a:avLst/>
          </a:prstGeom>
          <a:noFill/>
        </p:spPr>
      </p:pic>
      <p:sp>
        <p:nvSpPr>
          <p:cNvPr id="7" name="Rectangle 6"/>
          <p:cNvSpPr/>
          <p:nvPr/>
        </p:nvSpPr>
        <p:spPr>
          <a:xfrm>
            <a:off x="0" y="0"/>
            <a:ext cx="6858000" cy="755650"/>
          </a:xfrm>
          <a:prstGeom prst="rect">
            <a:avLst/>
          </a:prstGeom>
          <a:solidFill>
            <a:srgbClr val="6FC05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 name="Title 6"/>
          <p:cNvSpPr txBox="1">
            <a:spLocks/>
          </p:cNvSpPr>
          <p:nvPr/>
        </p:nvSpPr>
        <p:spPr bwMode="auto">
          <a:xfrm>
            <a:off x="2719388" y="58738"/>
            <a:ext cx="4022725" cy="647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smtClean="0">
                <a:ln>
                  <a:noFill/>
                </a:ln>
                <a:solidFill>
                  <a:schemeClr val="bg1"/>
                </a:solidFill>
                <a:effectLst/>
                <a:uLnTx/>
                <a:uFillTx/>
                <a:latin typeface="Baskerville Old Face" pitchFamily="18" charset="0"/>
                <a:ea typeface="+mj-ea"/>
                <a:cs typeface="+mj-cs"/>
              </a:rPr>
              <a:t>College News</a:t>
            </a:r>
          </a:p>
        </p:txBody>
      </p:sp>
      <p:sp>
        <p:nvSpPr>
          <p:cNvPr id="14" name="TextBox 13"/>
          <p:cNvSpPr txBox="1"/>
          <p:nvPr/>
        </p:nvSpPr>
        <p:spPr>
          <a:xfrm>
            <a:off x="1916790" y="1187530"/>
            <a:ext cx="2808390" cy="1000274"/>
          </a:xfrm>
          <a:prstGeom prst="rect">
            <a:avLst/>
          </a:prstGeom>
          <a:noFill/>
        </p:spPr>
        <p:txBody>
          <a:bodyPr wrap="square" rtlCol="0">
            <a:spAutoFit/>
          </a:bodyPr>
          <a:lstStyle/>
          <a:p>
            <a:r>
              <a:rPr lang="en-US" sz="3000" b="1" dirty="0" smtClean="0">
                <a:solidFill>
                  <a:schemeClr val="bg1"/>
                </a:solidFill>
                <a:latin typeface="Viner Hand ITC" pitchFamily="66" charset="0"/>
              </a:rPr>
              <a:t>Guangzhou</a:t>
            </a:r>
            <a:r>
              <a:rPr lang="en-US" b="1" dirty="0" smtClean="0">
                <a:solidFill>
                  <a:schemeClr val="bg1"/>
                </a:solidFill>
                <a:latin typeface="Viner Hand ITC" pitchFamily="66" charset="0"/>
              </a:rPr>
              <a:t> </a:t>
            </a:r>
          </a:p>
          <a:p>
            <a:endParaRPr lang="en-GB" sz="200" b="1" dirty="0" smtClean="0">
              <a:solidFill>
                <a:schemeClr val="bg1"/>
              </a:solidFill>
              <a:latin typeface="Viner Hand ITC" pitchFamily="66" charset="0"/>
            </a:endParaRPr>
          </a:p>
          <a:p>
            <a:r>
              <a:rPr lang="en-GB" sz="1300" b="1" dirty="0" smtClean="0">
                <a:solidFill>
                  <a:schemeClr val="bg1"/>
                </a:solidFill>
                <a:latin typeface="Viner Hand ITC" pitchFamily="66" charset="0"/>
              </a:rPr>
              <a:t>The first of many trips East</a:t>
            </a:r>
          </a:p>
          <a:p>
            <a:endParaRPr lang="en-GB" sz="1400" b="1" dirty="0" smtClean="0">
              <a:solidFill>
                <a:srgbClr val="6FC055"/>
              </a:solidFill>
            </a:endParaRPr>
          </a:p>
        </p:txBody>
      </p:sp>
      <p:sp>
        <p:nvSpPr>
          <p:cNvPr id="25" name="TextBox 24"/>
          <p:cNvSpPr txBox="1"/>
          <p:nvPr/>
        </p:nvSpPr>
        <p:spPr>
          <a:xfrm>
            <a:off x="332570" y="5568613"/>
            <a:ext cx="3096430" cy="3323987"/>
          </a:xfrm>
          <a:prstGeom prst="rect">
            <a:avLst/>
          </a:prstGeom>
          <a:noFill/>
        </p:spPr>
        <p:txBody>
          <a:bodyPr wrap="square" rtlCol="0">
            <a:spAutoFit/>
          </a:bodyPr>
          <a:lstStyle/>
          <a:p>
            <a:r>
              <a:rPr lang="en-GB" sz="1000" b="1" i="1" dirty="0" smtClean="0"/>
              <a:t>What can be gained from engaging with China?</a:t>
            </a:r>
            <a:r>
              <a:rPr lang="en-GB" sz="1000" dirty="0" smtClean="0"/>
              <a:t> </a:t>
            </a:r>
          </a:p>
          <a:p>
            <a:r>
              <a:rPr lang="en-GB" sz="1000" dirty="0" smtClean="0"/>
              <a:t>For starters, we can bring in considerable research income from China. But that’s not the main reason to engage, we want our academics involved in China because it is the right time to be there. Academics can increase research power; one group in Birmingham can work together with one in China, or establish another group in China, therefore increasing our research power and income.</a:t>
            </a:r>
          </a:p>
          <a:p>
            <a:endParaRPr lang="en-GB" sz="1000" dirty="0" smtClean="0"/>
          </a:p>
          <a:p>
            <a:r>
              <a:rPr lang="en-GB" sz="1000" b="1" i="1" dirty="0" smtClean="0"/>
              <a:t>What unique features does China provide for hosting joint initiatives?</a:t>
            </a:r>
            <a:r>
              <a:rPr lang="en-GB" sz="1000" dirty="0" smtClean="0"/>
              <a:t> </a:t>
            </a:r>
          </a:p>
          <a:p>
            <a:r>
              <a:rPr lang="en-GB" sz="1000" dirty="0" smtClean="0"/>
              <a:t>This is an interesting period in China’s history; there is a booming industry, and the municipal governments are identifying their research priorities. Whereas in the UK the priorities are on health and security, in China it’s more about making the Chinese industry more environmentally friendly, focused on low emissions. This is the first time China has had these national priorities, and we can help with the transformation. </a:t>
            </a:r>
          </a:p>
        </p:txBody>
      </p:sp>
      <p:sp>
        <p:nvSpPr>
          <p:cNvPr id="19" name="TextBox 18"/>
          <p:cNvSpPr txBox="1"/>
          <p:nvPr/>
        </p:nvSpPr>
        <p:spPr>
          <a:xfrm>
            <a:off x="3645030" y="5578481"/>
            <a:ext cx="3096430" cy="3170099"/>
          </a:xfrm>
          <a:prstGeom prst="rect">
            <a:avLst/>
          </a:prstGeom>
          <a:noFill/>
        </p:spPr>
        <p:txBody>
          <a:bodyPr wrap="square" rtlCol="0">
            <a:spAutoFit/>
          </a:bodyPr>
          <a:lstStyle/>
          <a:p>
            <a:r>
              <a:rPr lang="en-GB" sz="1000" dirty="0" smtClean="0"/>
              <a:t>Also, there is rapid growth, with more than one funding opportunities available with foreign partners. I encourage academics to apply: municipal governments have budgets, industry is joining in, and there is plenty of investment. Birmingham has a strong connection to China, with a large number of students and staff, so partnership between us and Guangzhou could be rife—it’s ideal to invest in. </a:t>
            </a:r>
          </a:p>
          <a:p>
            <a:endParaRPr lang="en-GB" sz="1000" b="1" i="1" dirty="0" smtClean="0"/>
          </a:p>
          <a:p>
            <a:r>
              <a:rPr lang="en-GB" sz="1000" b="1" i="1" dirty="0" smtClean="0"/>
              <a:t>What funding opportunities are available for academics keen to engage in collaborative research?</a:t>
            </a:r>
            <a:r>
              <a:rPr lang="en-GB" sz="1000" dirty="0" smtClean="0"/>
              <a:t> </a:t>
            </a:r>
          </a:p>
          <a:p>
            <a:r>
              <a:rPr lang="en-GB" sz="1000" dirty="0" smtClean="0"/>
              <a:t>Well, there are many. Firstly, there are the joint funding calls between the EU and China in a number of areas. The School of Metallurgy and Materials currently leads a joint EU-China project on Casting of Large Titanium Structures (COLTS). </a:t>
            </a:r>
          </a:p>
          <a:p>
            <a:endParaRPr lang="en-US" sz="1000" dirty="0" smtClean="0"/>
          </a:p>
          <a:p>
            <a:pPr algn="r"/>
            <a:r>
              <a:rPr lang="en-US" sz="1000" i="1" dirty="0" smtClean="0"/>
              <a:t>continues on next page</a:t>
            </a:r>
            <a:endParaRPr lang="en-GB" sz="1000" i="1" dirty="0" smtClean="0"/>
          </a:p>
        </p:txBody>
      </p:sp>
      <p:sp>
        <p:nvSpPr>
          <p:cNvPr id="22" name="TextBox 21"/>
          <p:cNvSpPr txBox="1"/>
          <p:nvPr/>
        </p:nvSpPr>
        <p:spPr>
          <a:xfrm>
            <a:off x="1916790" y="1979640"/>
            <a:ext cx="2448340" cy="1954381"/>
          </a:xfrm>
          <a:prstGeom prst="rect">
            <a:avLst/>
          </a:prstGeom>
          <a:noFill/>
        </p:spPr>
        <p:txBody>
          <a:bodyPr wrap="square" rtlCol="0">
            <a:spAutoFit/>
          </a:bodyPr>
          <a:lstStyle/>
          <a:p>
            <a:r>
              <a:rPr lang="en-GB" sz="1100" b="1" dirty="0" smtClean="0">
                <a:solidFill>
                  <a:schemeClr val="bg1"/>
                </a:solidFill>
              </a:rPr>
              <a:t>Dr</a:t>
            </a:r>
            <a:r>
              <a:rPr lang="en-GB" sz="1100" b="1" dirty="0" smtClean="0"/>
              <a:t> </a:t>
            </a:r>
            <a:r>
              <a:rPr lang="en-GB" sz="1100" b="1" dirty="0" smtClean="0">
                <a:solidFill>
                  <a:schemeClr val="bg1"/>
                </a:solidFill>
              </a:rPr>
              <a:t>Moataz Attallah, Lecturer in Advanced Materials Processing, School of Metallurgy and Materials, was a part of the 8-strong team to have visited Guangzhou, China, last month. We spoke with Moataz to get his perspective on the College’s recent inroads into the world’s most populace, and booming, nation.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6858000" cy="755650"/>
          </a:xfrm>
          <a:prstGeom prst="rect">
            <a:avLst/>
          </a:prstGeom>
          <a:solidFill>
            <a:srgbClr val="6FC05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 name="Title 6"/>
          <p:cNvSpPr txBox="1">
            <a:spLocks/>
          </p:cNvSpPr>
          <p:nvPr/>
        </p:nvSpPr>
        <p:spPr bwMode="auto">
          <a:xfrm>
            <a:off x="2719388" y="58738"/>
            <a:ext cx="4022725" cy="647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smtClean="0">
                <a:ln>
                  <a:noFill/>
                </a:ln>
                <a:solidFill>
                  <a:schemeClr val="bg1"/>
                </a:solidFill>
                <a:effectLst/>
                <a:uLnTx/>
                <a:uFillTx/>
                <a:latin typeface="Baskerville Old Face" pitchFamily="18" charset="0"/>
                <a:ea typeface="+mj-ea"/>
                <a:cs typeface="+mj-cs"/>
              </a:rPr>
              <a:t>College News</a:t>
            </a:r>
          </a:p>
        </p:txBody>
      </p:sp>
      <p:sp>
        <p:nvSpPr>
          <p:cNvPr id="14" name="TextBox 13"/>
          <p:cNvSpPr txBox="1"/>
          <p:nvPr/>
        </p:nvSpPr>
        <p:spPr>
          <a:xfrm>
            <a:off x="332570" y="1043510"/>
            <a:ext cx="4824670" cy="307777"/>
          </a:xfrm>
          <a:prstGeom prst="rect">
            <a:avLst/>
          </a:prstGeom>
          <a:noFill/>
        </p:spPr>
        <p:txBody>
          <a:bodyPr wrap="square" rtlCol="0">
            <a:spAutoFit/>
          </a:bodyPr>
          <a:lstStyle/>
          <a:p>
            <a:r>
              <a:rPr lang="en-US" sz="1400" b="1" dirty="0" smtClean="0">
                <a:solidFill>
                  <a:srgbClr val="6FC055"/>
                </a:solidFill>
              </a:rPr>
              <a:t>Guangzhou: </a:t>
            </a:r>
            <a:r>
              <a:rPr lang="en-GB" sz="1400" b="1" dirty="0" smtClean="0">
                <a:solidFill>
                  <a:srgbClr val="6FC055"/>
                </a:solidFill>
              </a:rPr>
              <a:t>The first of many trips East (continued)</a:t>
            </a:r>
            <a:endParaRPr lang="en-GB" sz="1400" dirty="0" smtClean="0">
              <a:solidFill>
                <a:srgbClr val="6FC055"/>
              </a:solidFill>
            </a:endParaRPr>
          </a:p>
        </p:txBody>
      </p:sp>
      <p:sp>
        <p:nvSpPr>
          <p:cNvPr id="25" name="TextBox 24"/>
          <p:cNvSpPr txBox="1"/>
          <p:nvPr/>
        </p:nvSpPr>
        <p:spPr>
          <a:xfrm>
            <a:off x="332570" y="1475570"/>
            <a:ext cx="3096430" cy="5478423"/>
          </a:xfrm>
          <a:prstGeom prst="rect">
            <a:avLst/>
          </a:prstGeom>
          <a:noFill/>
        </p:spPr>
        <p:txBody>
          <a:bodyPr wrap="square" rtlCol="0">
            <a:spAutoFit/>
          </a:bodyPr>
          <a:lstStyle/>
          <a:p>
            <a:r>
              <a:rPr lang="en-GB" sz="1000" dirty="0" smtClean="0"/>
              <a:t>In this project, a number of EU and Chinese universities, companies and research centres work together in a consortium. This project has brought an income of £0.5 M to the university. There are joint calls within the last FP7 call and will definitely be in the Horizon 2020. It’s an example of the Chinese government and EU working together.</a:t>
            </a:r>
          </a:p>
          <a:p>
            <a:r>
              <a:rPr lang="en-GB" sz="1000" dirty="0" smtClean="0"/>
              <a:t>Secondly, there is the Marie Curie programme. Visiting researchers from China can bring in talent and knowledge transfer through this mobility scheme. Researchers are moving, spreading their level of influence and engagement.</a:t>
            </a:r>
          </a:p>
          <a:p>
            <a:endParaRPr lang="en-GB" sz="1000" dirty="0" smtClean="0"/>
          </a:p>
          <a:p>
            <a:r>
              <a:rPr lang="en-GB" sz="1000" dirty="0" smtClean="0"/>
              <a:t>The final funding source is through the municipal governments, together with the Chinese industrial and academic partners. Funding from the municipal government is on the rise, with up to £0.5m available. This can be applied for by universities, or industrial partners. </a:t>
            </a:r>
          </a:p>
          <a:p>
            <a:endParaRPr lang="en-GB" sz="1000" b="1" i="1" dirty="0" smtClean="0"/>
          </a:p>
          <a:p>
            <a:r>
              <a:rPr lang="en-GB" sz="1000" b="1" i="1" dirty="0" smtClean="0"/>
              <a:t>What did you get up to during the trip?</a:t>
            </a:r>
            <a:endParaRPr lang="en-GB" sz="1000" dirty="0" smtClean="0"/>
          </a:p>
          <a:p>
            <a:r>
              <a:rPr lang="en-GB" sz="1000" dirty="0" smtClean="0"/>
              <a:t>Well on day 1 we visited the Guangzhou Centre of Industrial Technology (GZIIT), where we discussed applied research and spoke about technologies. On the second day we hosted some workshops with local businesses and universities. Day 3, we visited a company, and research centre. Day 4, the GZIIT again, and for good reason: The centre’s research activity is comparable to four or five universities in the UK. The amount and scale is enormous. Although the technology is not the most up-to-date, maybe 5 years behind us, it does have some great equipment. </a:t>
            </a:r>
          </a:p>
          <a:p>
            <a:endParaRPr lang="en-GB" sz="1000" dirty="0" smtClean="0"/>
          </a:p>
          <a:p>
            <a:endParaRPr lang="en-GB" sz="1000" dirty="0" smtClean="0"/>
          </a:p>
        </p:txBody>
      </p:sp>
      <p:pic>
        <p:nvPicPr>
          <p:cNvPr id="15" name="Content Placeholder 15" descr="Research Grants Chemistry.jpg"/>
          <p:cNvPicPr>
            <a:picLocks noGrp="1" noChangeAspect="1"/>
          </p:cNvPicPr>
          <p:nvPr>
            <p:ph sz="half" idx="2"/>
          </p:nvPr>
        </p:nvPicPr>
        <p:blipFill>
          <a:blip r:embed="rId2" cstate="print"/>
          <a:stretch>
            <a:fillRect/>
          </a:stretch>
        </p:blipFill>
        <p:spPr>
          <a:xfrm>
            <a:off x="1" y="6858001"/>
            <a:ext cx="3429000" cy="2285999"/>
          </a:xfrm>
        </p:spPr>
      </p:pic>
      <p:sp>
        <p:nvSpPr>
          <p:cNvPr id="19" name="TextBox 18"/>
          <p:cNvSpPr txBox="1"/>
          <p:nvPr/>
        </p:nvSpPr>
        <p:spPr>
          <a:xfrm>
            <a:off x="3501010" y="1513970"/>
            <a:ext cx="3096430" cy="6401753"/>
          </a:xfrm>
          <a:prstGeom prst="rect">
            <a:avLst/>
          </a:prstGeom>
          <a:noFill/>
        </p:spPr>
        <p:txBody>
          <a:bodyPr wrap="square" rtlCol="0">
            <a:spAutoFit/>
          </a:bodyPr>
          <a:lstStyle/>
          <a:p>
            <a:r>
              <a:rPr lang="en-GB" sz="1000" dirty="0" smtClean="0"/>
              <a:t>We proposed some ideas for joint research that we can work together with them. It’s all about maximising our research power, utilising their man power, with a level of flexibility on what you can try—it’s a very exciting place to be right now. </a:t>
            </a:r>
          </a:p>
          <a:p>
            <a:endParaRPr lang="en-GB" sz="1000" b="1" i="1" dirty="0" smtClean="0"/>
          </a:p>
          <a:p>
            <a:r>
              <a:rPr lang="en-GB" sz="1000" b="1" i="1" dirty="0" smtClean="0"/>
              <a:t>What were some of the more positive agreements reached during the recent trip?</a:t>
            </a:r>
            <a:r>
              <a:rPr lang="en-GB" sz="1000" dirty="0" smtClean="0"/>
              <a:t> </a:t>
            </a:r>
          </a:p>
          <a:p>
            <a:r>
              <a:rPr lang="en-GB" sz="1000" dirty="0" smtClean="0"/>
              <a:t>The Guangzhou Centre of Industrial Technology was a highlight. We identified 10 topics from our presentation, talked about working on a number of them. They have some excellent researchers, and I’m looking forward to working with them in the future.</a:t>
            </a:r>
          </a:p>
          <a:p>
            <a:endParaRPr lang="en-GB" sz="1000" dirty="0" smtClean="0"/>
          </a:p>
          <a:p>
            <a:r>
              <a:rPr lang="en-GB" sz="1000" dirty="0" smtClean="0"/>
              <a:t>And I must say that we got and continue to receive enormous help from Vivian and Lily in our Guangzhou office. They followed up with additional meetings, and we are hopeful things will move on. For example, a researcher applied for the Marie Curie scholarship, and we hope to be working together soon. </a:t>
            </a:r>
          </a:p>
          <a:p>
            <a:endParaRPr lang="en-GB" sz="1000" b="1" i="1" dirty="0" smtClean="0"/>
          </a:p>
          <a:p>
            <a:r>
              <a:rPr lang="en-GB" sz="1000" b="1" i="1" dirty="0" smtClean="0"/>
              <a:t>Finally, could you describe your impression of the city and the facilities you visited?</a:t>
            </a:r>
            <a:r>
              <a:rPr lang="en-GB" sz="1000" dirty="0" smtClean="0"/>
              <a:t> </a:t>
            </a:r>
          </a:p>
          <a:p>
            <a:r>
              <a:rPr lang="en-GB" sz="1000" dirty="0" smtClean="0"/>
              <a:t>This was my first time in China, and I was impressed with the level of sophistication. To be honest, I can’t see a massive difference between Japan and China. The meeting rooms were impressive, and the people incredibly accommodating.</a:t>
            </a:r>
          </a:p>
          <a:p>
            <a:endParaRPr lang="en-GB" sz="1000" dirty="0" smtClean="0"/>
          </a:p>
          <a:p>
            <a:r>
              <a:rPr lang="en-GB" sz="1000" dirty="0" smtClean="0"/>
              <a:t>In the city, there were big Tesco supermarkets, Carrefour, 7/11s. The streets are developed, and the universities and research centres are well-developed. As a student, my perception of China was one of a socialist-communist country. But what I saw was totally different; semi-capitalism, and very successful, it’s an interesting political model. And Cantonese food is more than acceptable! </a:t>
            </a:r>
          </a:p>
          <a:p>
            <a:r>
              <a:rPr lang="en-GB" sz="1000" dirty="0" smtClean="0"/>
              <a:t> </a:t>
            </a:r>
          </a:p>
        </p:txBody>
      </p:sp>
      <p:pic>
        <p:nvPicPr>
          <p:cNvPr id="20" name="Content Placeholder 15" descr="Research Grants Chemistry.jpg"/>
          <p:cNvPicPr>
            <a:picLocks noGrp="1" noChangeAspect="1"/>
          </p:cNvPicPr>
          <p:nvPr>
            <p:ph sz="half" idx="2"/>
          </p:nvPr>
        </p:nvPicPr>
        <p:blipFill>
          <a:blip r:embed="rId3" cstate="print"/>
          <a:srcRect t="26002" b="22050"/>
          <a:stretch>
            <a:fillRect/>
          </a:stretch>
        </p:blipFill>
        <p:spPr>
          <a:xfrm>
            <a:off x="3429001" y="7956470"/>
            <a:ext cx="3428998" cy="1187530"/>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34063</TotalTime>
  <Words>5624</Words>
  <Application>Microsoft Office PowerPoint</Application>
  <PresentationFormat>On-screen Show (4:3)</PresentationFormat>
  <Paragraphs>532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People news</vt:lpstr>
      <vt:lpstr>Slide 3</vt:lpstr>
      <vt:lpstr>Slide 4</vt:lpstr>
      <vt:lpstr>Slide 5</vt:lpstr>
      <vt:lpstr>Slide 6</vt:lpstr>
      <vt:lpstr>Slide 7</vt:lpstr>
      <vt:lpstr>Slide 8</vt:lpstr>
      <vt:lpstr>Slide 9</vt:lpstr>
      <vt:lpstr>Slide 10</vt:lpstr>
      <vt:lpstr>Slide 11</vt:lpstr>
      <vt:lpstr>Slide 12</vt:lpstr>
      <vt:lpstr>Slide 13</vt:lpstr>
      <vt:lpstr>Student News</vt:lpstr>
      <vt:lpstr>School News</vt:lpstr>
      <vt:lpstr>School News</vt:lpstr>
      <vt:lpstr>College life</vt:lpstr>
    </vt:vector>
  </TitlesOfParts>
  <Company>The University of Birmingham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johnsobr</dc:creator>
  <cp:lastModifiedBy>singletl</cp:lastModifiedBy>
  <cp:revision>2871</cp:revision>
  <dcterms:created xsi:type="dcterms:W3CDTF">2010-11-25T10:34:55Z</dcterms:created>
  <dcterms:modified xsi:type="dcterms:W3CDTF">2012-07-25T09:44:53Z</dcterms:modified>
</cp:coreProperties>
</file>