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00" r:id="rId2"/>
    <p:sldId id="305" r:id="rId3"/>
    <p:sldId id="399" r:id="rId4"/>
    <p:sldId id="404" r:id="rId5"/>
    <p:sldId id="405" r:id="rId6"/>
    <p:sldId id="406" r:id="rId7"/>
    <p:sldId id="407" r:id="rId8"/>
    <p:sldId id="408" r:id="rId9"/>
    <p:sldId id="409" r:id="rId10"/>
    <p:sldId id="410" r:id="rId11"/>
    <p:sldId id="411" r:id="rId12"/>
    <p:sldId id="412" r:id="rId13"/>
    <p:sldId id="437" r:id="rId14"/>
    <p:sldId id="438" r:id="rId15"/>
    <p:sldId id="413" r:id="rId16"/>
    <p:sldId id="402" r:id="rId17"/>
    <p:sldId id="416" r:id="rId18"/>
    <p:sldId id="417" r:id="rId19"/>
    <p:sldId id="418" r:id="rId20"/>
    <p:sldId id="419" r:id="rId21"/>
    <p:sldId id="420" r:id="rId22"/>
    <p:sldId id="422" r:id="rId23"/>
    <p:sldId id="441" r:id="rId24"/>
    <p:sldId id="440" r:id="rId25"/>
    <p:sldId id="442" r:id="rId26"/>
    <p:sldId id="443" r:id="rId27"/>
    <p:sldId id="436" r:id="rId28"/>
    <p:sldId id="426" r:id="rId29"/>
    <p:sldId id="444" r:id="rId30"/>
    <p:sldId id="445" r:id="rId31"/>
    <p:sldId id="446" r:id="rId32"/>
    <p:sldId id="447" r:id="rId33"/>
    <p:sldId id="428" r:id="rId34"/>
    <p:sldId id="448" r:id="rId35"/>
    <p:sldId id="431" r:id="rId36"/>
    <p:sldId id="449" r:id="rId37"/>
    <p:sldId id="429" r:id="rId38"/>
    <p:sldId id="450" r:id="rId39"/>
    <p:sldId id="432" r:id="rId40"/>
    <p:sldId id="433" r:id="rId41"/>
    <p:sldId id="451" r:id="rId42"/>
    <p:sldId id="439" r:id="rId43"/>
  </p:sldIdLst>
  <p:sldSz cx="9144000" cy="6858000" type="screen4x3"/>
  <p:notesSz cx="68151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1182" autoAdjust="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60335" y="0"/>
            <a:ext cx="2953226" cy="497126"/>
          </a:xfrm>
          <a:prstGeom prst="rect">
            <a:avLst/>
          </a:prstGeom>
        </p:spPr>
        <p:txBody>
          <a:bodyPr vert="horz" lIns="91440" tIns="45720" rIns="91440" bIns="45720" rtlCol="0"/>
          <a:lstStyle>
            <a:lvl1pPr algn="r">
              <a:defRPr sz="1200"/>
            </a:lvl1pPr>
          </a:lstStyle>
          <a:p>
            <a:fld id="{3B1AF675-9165-499F-A47B-6D524DB4F5DB}" type="datetimeFigureOut">
              <a:rPr lang="en-US" smtClean="0"/>
              <a:pPr/>
              <a:t>11/29/2010</a:t>
            </a:fld>
            <a:endParaRPr lang="en-GB"/>
          </a:p>
        </p:txBody>
      </p:sp>
      <p:sp>
        <p:nvSpPr>
          <p:cNvPr id="4" name="Footer Placeholder 3"/>
          <p:cNvSpPr>
            <a:spLocks noGrp="1"/>
          </p:cNvSpPr>
          <p:nvPr>
            <p:ph type="ftr" sz="quarter" idx="2"/>
          </p:nvPr>
        </p:nvSpPr>
        <p:spPr>
          <a:xfrm>
            <a:off x="0" y="9443662"/>
            <a:ext cx="2953226"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60335" y="9443662"/>
            <a:ext cx="2953226" cy="497126"/>
          </a:xfrm>
          <a:prstGeom prst="rect">
            <a:avLst/>
          </a:prstGeom>
        </p:spPr>
        <p:txBody>
          <a:bodyPr vert="horz" lIns="91440" tIns="45720" rIns="91440" bIns="45720" rtlCol="0" anchor="b"/>
          <a:lstStyle>
            <a:lvl1pPr algn="r">
              <a:defRPr sz="1200"/>
            </a:lvl1pPr>
          </a:lstStyle>
          <a:p>
            <a:fld id="{379E4468-DBFB-4B8A-BFF2-B8AD3A77EDA1}"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0800" y="0"/>
            <a:ext cx="2952750" cy="496888"/>
          </a:xfrm>
          <a:prstGeom prst="rect">
            <a:avLst/>
          </a:prstGeom>
        </p:spPr>
        <p:txBody>
          <a:bodyPr vert="horz" lIns="91440" tIns="45720" rIns="91440" bIns="45720" rtlCol="0"/>
          <a:lstStyle>
            <a:lvl1pPr algn="r">
              <a:defRPr sz="1200"/>
            </a:lvl1pPr>
          </a:lstStyle>
          <a:p>
            <a:fld id="{ECF76FD3-D167-49E0-8219-C3AFDDD7FC43}" type="datetimeFigureOut">
              <a:rPr lang="en-GB" smtClean="0"/>
              <a:pPr/>
              <a:t>29/11/2010</a:t>
            </a:fld>
            <a:endParaRPr lang="en-GB"/>
          </a:p>
        </p:txBody>
      </p:sp>
      <p:sp>
        <p:nvSpPr>
          <p:cNvPr id="4" name="Slide Image Placeholder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813"/>
            <a:ext cx="5453062"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4038"/>
            <a:ext cx="295275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0800" y="9444038"/>
            <a:ext cx="2952750" cy="496887"/>
          </a:xfrm>
          <a:prstGeom prst="rect">
            <a:avLst/>
          </a:prstGeom>
        </p:spPr>
        <p:txBody>
          <a:bodyPr vert="horz" lIns="91440" tIns="45720" rIns="91440" bIns="45720" rtlCol="0" anchor="b"/>
          <a:lstStyle>
            <a:lvl1pPr algn="r">
              <a:defRPr sz="1200"/>
            </a:lvl1pPr>
          </a:lstStyle>
          <a:p>
            <a:fld id="{7D71592F-EB3C-49DD-808A-8DAAA9C2647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observe the energy we must</a:t>
            </a:r>
            <a:r>
              <a:rPr lang="en-GB" baseline="0" dirty="0" smtClean="0"/>
              <a:t> observe the particle for a period of time </a:t>
            </a:r>
            <a:r>
              <a:rPr lang="en-GB" baseline="0" dirty="0" err="1" smtClean="0"/>
              <a:t>nsince</a:t>
            </a:r>
            <a:r>
              <a:rPr lang="en-GB" baseline="0" dirty="0" smtClean="0"/>
              <a:t> we only have 1ns then there is an uncertainty given by the HUP equation, the minimum uncertainty </a:t>
            </a:r>
            <a:r>
              <a:rPr lang="en-GB" baseline="0" smtClean="0"/>
              <a:t>in energy is 3.3x10-7eV</a:t>
            </a:r>
            <a:endParaRPr lang="en-GB"/>
          </a:p>
        </p:txBody>
      </p:sp>
      <p:sp>
        <p:nvSpPr>
          <p:cNvPr id="4" name="Slide Number Placeholder 3"/>
          <p:cNvSpPr>
            <a:spLocks noGrp="1"/>
          </p:cNvSpPr>
          <p:nvPr>
            <p:ph type="sldNum" sz="quarter" idx="10"/>
          </p:nvPr>
        </p:nvSpPr>
        <p:spPr/>
        <p:txBody>
          <a:bodyPr/>
          <a:lstStyle/>
          <a:p>
            <a:fld id="{7D71592F-EB3C-49DD-808A-8DAAA9C2647D}" type="slidenum">
              <a:rPr lang="en-GB" smtClean="0"/>
              <a:pPr/>
              <a:t>24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Part</a:t>
            </a:r>
            <a:r>
              <a:rPr lang="en-GB" baseline="0" dirty="0" smtClean="0"/>
              <a:t> 1 </a:t>
            </a:r>
            <a:r>
              <a:rPr lang="en-GB" baseline="0" dirty="0" err="1" smtClean="0"/>
              <a:t>mgh</a:t>
            </a:r>
            <a:r>
              <a:rPr lang="en-GB" baseline="0" dirty="0" smtClean="0"/>
              <a:t> = 10J part 2 h/4xpixdE where </a:t>
            </a:r>
            <a:r>
              <a:rPr lang="en-GB" baseline="0" dirty="0" err="1" smtClean="0"/>
              <a:t>dE</a:t>
            </a:r>
            <a:r>
              <a:rPr lang="en-GB" baseline="0" dirty="0" smtClean="0"/>
              <a:t> is 1J is 5.3x10-35s part 3 it would need to travel faster than the speed of light! Q2 3.3x10-16 (v 6 x 106m/s)</a:t>
            </a:r>
            <a:endParaRPr lang="en-GB" dirty="0"/>
          </a:p>
        </p:txBody>
      </p:sp>
      <p:sp>
        <p:nvSpPr>
          <p:cNvPr id="4" name="Slide Number Placeholder 3"/>
          <p:cNvSpPr>
            <a:spLocks noGrp="1"/>
          </p:cNvSpPr>
          <p:nvPr>
            <p:ph type="sldNum" sz="quarter" idx="10"/>
          </p:nvPr>
        </p:nvSpPr>
        <p:spPr/>
        <p:txBody>
          <a:bodyPr/>
          <a:lstStyle/>
          <a:p>
            <a:fld id="{7D71592F-EB3C-49DD-808A-8DAAA9C2647D}" type="slidenum">
              <a:rPr lang="en-GB" smtClean="0"/>
              <a:pPr/>
              <a:t>25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Part</a:t>
            </a:r>
            <a:r>
              <a:rPr lang="en-GB" baseline="0" dirty="0" smtClean="0"/>
              <a:t> 1 </a:t>
            </a:r>
            <a:r>
              <a:rPr lang="en-GB" baseline="0" dirty="0" err="1" smtClean="0"/>
              <a:t>mgh</a:t>
            </a:r>
            <a:r>
              <a:rPr lang="en-GB" baseline="0" dirty="0" smtClean="0"/>
              <a:t> = 10J part 2 h/4xpixdE where </a:t>
            </a:r>
            <a:r>
              <a:rPr lang="en-GB" baseline="0" dirty="0" err="1" smtClean="0"/>
              <a:t>dE</a:t>
            </a:r>
            <a:r>
              <a:rPr lang="en-GB" baseline="0" dirty="0" smtClean="0"/>
              <a:t> is 1J is 5.3x10-35s part 3 it would need to travel faster than the speed of light! Q2 3.3x10-16 (v 6 x 106m/s)</a:t>
            </a:r>
            <a:endParaRPr lang="en-GB" dirty="0"/>
          </a:p>
        </p:txBody>
      </p:sp>
      <p:sp>
        <p:nvSpPr>
          <p:cNvPr id="4" name="Slide Number Placeholder 3"/>
          <p:cNvSpPr>
            <a:spLocks noGrp="1"/>
          </p:cNvSpPr>
          <p:nvPr>
            <p:ph type="sldNum" sz="quarter" idx="10"/>
          </p:nvPr>
        </p:nvSpPr>
        <p:spPr/>
        <p:txBody>
          <a:bodyPr/>
          <a:lstStyle/>
          <a:p>
            <a:fld id="{7D71592F-EB3C-49DD-808A-8DAAA9C2647D}" type="slidenum">
              <a:rPr lang="en-GB" smtClean="0"/>
              <a:pPr/>
              <a:t>26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Mass conversion</a:t>
            </a:r>
            <a:r>
              <a:rPr lang="en-GB" baseline="0" dirty="0" smtClean="0"/>
              <a:t> 80G/c2 x </a:t>
            </a:r>
            <a:r>
              <a:rPr lang="en-GB" baseline="0" dirty="0" err="1" smtClean="0"/>
              <a:t>qe</a:t>
            </a:r>
            <a:r>
              <a:rPr lang="en-GB" baseline="0" dirty="0" smtClean="0"/>
              <a:t> then 6.6x10-34/4xpixMx3x108</a:t>
            </a:r>
            <a:endParaRPr lang="en-GB" dirty="0"/>
          </a:p>
        </p:txBody>
      </p:sp>
      <p:sp>
        <p:nvSpPr>
          <p:cNvPr id="4" name="Slide Number Placeholder 3"/>
          <p:cNvSpPr>
            <a:spLocks noGrp="1"/>
          </p:cNvSpPr>
          <p:nvPr>
            <p:ph type="sldNum" sz="quarter" idx="10"/>
          </p:nvPr>
        </p:nvSpPr>
        <p:spPr/>
        <p:txBody>
          <a:bodyPr/>
          <a:lstStyle/>
          <a:p>
            <a:fld id="{7D71592F-EB3C-49DD-808A-8DAAA9C2647D}" type="slidenum">
              <a:rPr lang="en-GB" smtClean="0"/>
              <a:pPr/>
              <a:t>38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2.png"/><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hyperphysics.phy-astr.gsu.edu/hbase/forces/funfor.html" TargetMode="Externa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youtube.com/watch?v=yPWeJFs5xjc"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Option%20J%20-%20Particle%20Physics/Introduction%20to%20Particle%20Physics%20CERN.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c2"/><Relationship Id="rId3" Type="http://schemas.openxmlformats.org/officeDocument/2006/relationships/image" Target="../media/image20.gif"/><Relationship Id="rId7" Type="http://schemas.openxmlformats.org/officeDocument/2006/relationships/image" Target="../media/image22.gif"/><Relationship Id="rId2" Type="http://schemas.openxmlformats.org/officeDocument/2006/relationships/hyperlink" Target="#c3"/><Relationship Id="rId1" Type="http://schemas.openxmlformats.org/officeDocument/2006/relationships/slideLayout" Target="../slideLayouts/slideLayout2.xml"/><Relationship Id="rId6" Type="http://schemas.openxmlformats.org/officeDocument/2006/relationships/hyperlink" Target="http://hyperphysics.phy-astr.gsu.edu/hbase/grav.html#grav" TargetMode="External"/><Relationship Id="rId5" Type="http://schemas.openxmlformats.org/officeDocument/2006/relationships/image" Target="../media/image21.gif"/><Relationship Id="rId10" Type="http://schemas.openxmlformats.org/officeDocument/2006/relationships/hyperlink" Target="#c2"/><Relationship Id="rId4" Type="http://schemas.openxmlformats.org/officeDocument/2006/relationships/hyperlink" Target="#c4"/><Relationship Id="rId9" Type="http://schemas.openxmlformats.org/officeDocument/2006/relationships/image" Target="../media/image23.gif"/></Relationships>
</file>

<file path=ppt/slides/_rels/slide3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hyperlink" Target="#c2"/><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0.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39.xml.rels><?xml version="1.0" encoding="UTF-8" standalone="yes"?>
<Relationships xmlns="http://schemas.openxmlformats.org/package/2006/relationships"><Relationship Id="rId2" Type="http://schemas.openxmlformats.org/officeDocument/2006/relationships/hyperlink" Target="http://en.wikipedia.org/wiki/Hideki_Yukaw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upload.wikimedia.org/wikipedia/commons/2/2f/Baryon_Dekuplett.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Subtitle 2"/>
          <p:cNvSpPr>
            <a:spLocks noGrp="1"/>
          </p:cNvSpPr>
          <p:nvPr>
            <p:ph type="subTitle" idx="1"/>
          </p:nvPr>
        </p:nvSpPr>
        <p:spPr>
          <a:xfrm>
            <a:off x="990600" y="3886200"/>
            <a:ext cx="7162800" cy="1752600"/>
          </a:xfrm>
        </p:spPr>
        <p:txBody>
          <a:bodyPr/>
          <a:lstStyle/>
          <a:p>
            <a:r>
              <a:rPr lang="en-GB" dirty="0" smtClean="0"/>
              <a:t>J1 Particles and Interactions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600201"/>
            <a:ext cx="8229600" cy="1066799"/>
          </a:xfrm>
        </p:spPr>
        <p:txBody>
          <a:bodyPr>
            <a:normAutofit/>
          </a:bodyPr>
          <a:lstStyle/>
          <a:p>
            <a:r>
              <a:rPr lang="en-GB" dirty="0" smtClean="0">
                <a:latin typeface="Comic Sans MS" pitchFamily="66" charset="0"/>
              </a:rPr>
              <a:t>Hadrons, are made of quarks! (source)</a:t>
            </a:r>
          </a:p>
          <a:p>
            <a:endParaRPr lang="en-GB" i="1" dirty="0" smtClean="0">
              <a:latin typeface="Comic Sans MS" pitchFamily="66" charset="0"/>
            </a:endParaRPr>
          </a:p>
          <a:p>
            <a:endParaRPr lang="en-GB" dirty="0" smtClean="0">
              <a:latin typeface="Comic Sans MS" pitchFamily="66" charset="0"/>
            </a:endParaRPr>
          </a:p>
        </p:txBody>
      </p:sp>
      <p:pic>
        <p:nvPicPr>
          <p:cNvPr id="27650" name="Picture 2" descr="http://florenaud.free.fr/Particules_fichiers/baryon.gif"/>
          <p:cNvPicPr>
            <a:picLocks noChangeAspect="1" noChangeArrowheads="1"/>
          </p:cNvPicPr>
          <p:nvPr/>
        </p:nvPicPr>
        <p:blipFill>
          <a:blip r:embed="rId2" cstate="print"/>
          <a:srcRect/>
          <a:stretch>
            <a:fillRect/>
          </a:stretch>
        </p:blipFill>
        <p:spPr bwMode="auto">
          <a:xfrm>
            <a:off x="914400" y="2209800"/>
            <a:ext cx="6477000" cy="40862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600201"/>
            <a:ext cx="8229600" cy="3429000"/>
          </a:xfrm>
        </p:spPr>
        <p:txBody>
          <a:bodyPr>
            <a:normAutofit/>
          </a:bodyPr>
          <a:lstStyle/>
          <a:p>
            <a:r>
              <a:rPr lang="en-GB" dirty="0" smtClean="0">
                <a:latin typeface="Comic Sans MS" pitchFamily="66" charset="0"/>
              </a:rPr>
              <a:t>Mesons (2 quark and anti-quark) baryons (3 quarks) ? (5 quarks)</a:t>
            </a:r>
          </a:p>
          <a:p>
            <a:r>
              <a:rPr lang="en-GB" dirty="0" smtClean="0">
                <a:latin typeface="Comic Sans MS" pitchFamily="66" charset="0"/>
              </a:rPr>
              <a:t>Quarks! (6 + 6 anti-quarks! )</a:t>
            </a:r>
            <a:endParaRPr lang="en-GB" i="1" dirty="0" smtClean="0">
              <a:latin typeface="Comic Sans MS" pitchFamily="66" charset="0"/>
            </a:endParaRPr>
          </a:p>
          <a:p>
            <a:endParaRPr lang="en-GB" dirty="0" smtClean="0">
              <a:latin typeface="Comic Sans MS" pitchFamily="66" charset="0"/>
            </a:endParaRPr>
          </a:p>
        </p:txBody>
      </p:sp>
      <p:pic>
        <p:nvPicPr>
          <p:cNvPr id="4" name="Picture 2"/>
          <p:cNvPicPr>
            <a:picLocks noChangeAspect="1" noChangeArrowheads="1"/>
          </p:cNvPicPr>
          <p:nvPr/>
        </p:nvPicPr>
        <p:blipFill>
          <a:blip r:embed="rId3" cstate="print"/>
          <a:srcRect l="57446" t="12967" r="8510" b="9230"/>
          <a:stretch>
            <a:fillRect/>
          </a:stretch>
        </p:blipFill>
        <p:spPr bwMode="auto">
          <a:xfrm>
            <a:off x="4114800" y="3505200"/>
            <a:ext cx="2438400" cy="2743200"/>
          </a:xfrm>
          <a:prstGeom prst="rect">
            <a:avLst/>
          </a:prstGeom>
          <a:noFill/>
          <a:ln w="9525">
            <a:noFill/>
            <a:miter lim="800000"/>
            <a:headEnd/>
            <a:tailEnd/>
          </a:ln>
          <a:effectLst/>
        </p:spPr>
      </p:pic>
      <p:pic>
        <p:nvPicPr>
          <p:cNvPr id="5" name="Picture 6"/>
          <p:cNvPicPr>
            <a:picLocks noChangeAspect="1" noChangeArrowheads="1"/>
          </p:cNvPicPr>
          <p:nvPr/>
        </p:nvPicPr>
        <p:blipFill>
          <a:blip r:embed="rId3" cstate="print"/>
          <a:srcRect l="6383" t="12967" r="54256" b="9230"/>
          <a:stretch>
            <a:fillRect/>
          </a:stretch>
        </p:blipFill>
        <p:spPr bwMode="auto">
          <a:xfrm>
            <a:off x="1295400" y="3505200"/>
            <a:ext cx="2819400" cy="2743200"/>
          </a:xfrm>
          <a:prstGeom prst="rect">
            <a:avLst/>
          </a:prstGeom>
          <a:noFill/>
          <a:ln w="9525">
            <a:noFill/>
            <a:miter lim="800000"/>
            <a:headEnd/>
            <a:tailEnd/>
          </a:ln>
          <a:effectLst/>
        </p:spPr>
      </p:pic>
      <p:graphicFrame>
        <p:nvGraphicFramePr>
          <p:cNvPr id="6" name="Object 1024"/>
          <p:cNvGraphicFramePr>
            <a:graphicFrameLocks noChangeAspect="1"/>
          </p:cNvGraphicFramePr>
          <p:nvPr/>
        </p:nvGraphicFramePr>
        <p:xfrm>
          <a:off x="3276600" y="3886200"/>
          <a:ext cx="458788" cy="762000"/>
        </p:xfrm>
        <a:graphic>
          <a:graphicData uri="http://schemas.openxmlformats.org/presentationml/2006/ole">
            <p:oleObj spid="_x0000_s216066" name="Equation" r:id="rId4" imgW="215640" imgH="355320" progId="Equation.3">
              <p:embed/>
            </p:oleObj>
          </a:graphicData>
        </a:graphic>
      </p:graphicFrame>
      <p:graphicFrame>
        <p:nvGraphicFramePr>
          <p:cNvPr id="7" name="Object 1025"/>
          <p:cNvGraphicFramePr>
            <a:graphicFrameLocks noChangeAspect="1"/>
          </p:cNvGraphicFramePr>
          <p:nvPr/>
        </p:nvGraphicFramePr>
        <p:xfrm>
          <a:off x="3276600" y="4648200"/>
          <a:ext cx="458788" cy="762000"/>
        </p:xfrm>
        <a:graphic>
          <a:graphicData uri="http://schemas.openxmlformats.org/presentationml/2006/ole">
            <p:oleObj spid="_x0000_s216067" name="Equation" r:id="rId5" imgW="215640" imgH="355320" progId="Equation.3">
              <p:embed/>
            </p:oleObj>
          </a:graphicData>
        </a:graphic>
      </p:graphicFrame>
      <p:graphicFrame>
        <p:nvGraphicFramePr>
          <p:cNvPr id="8" name="Object 1026"/>
          <p:cNvGraphicFramePr>
            <a:graphicFrameLocks noChangeAspect="1"/>
          </p:cNvGraphicFramePr>
          <p:nvPr/>
        </p:nvGraphicFramePr>
        <p:xfrm>
          <a:off x="3276600" y="5410200"/>
          <a:ext cx="458788" cy="762000"/>
        </p:xfrm>
        <a:graphic>
          <a:graphicData uri="http://schemas.openxmlformats.org/presentationml/2006/ole">
            <p:oleObj spid="_x0000_s216068" name="Equation" r:id="rId6" imgW="215640" imgH="355320" progId="Equation.3">
              <p:embed/>
            </p:oleObj>
          </a:graphicData>
        </a:graphic>
      </p:graphicFrame>
      <p:graphicFrame>
        <p:nvGraphicFramePr>
          <p:cNvPr id="9" name="Object 1027"/>
          <p:cNvGraphicFramePr>
            <a:graphicFrameLocks noChangeAspect="1"/>
          </p:cNvGraphicFramePr>
          <p:nvPr/>
        </p:nvGraphicFramePr>
        <p:xfrm>
          <a:off x="5943600" y="3962400"/>
          <a:ext cx="485775" cy="762000"/>
        </p:xfrm>
        <a:graphic>
          <a:graphicData uri="http://schemas.openxmlformats.org/presentationml/2006/ole">
            <p:oleObj spid="_x0000_s216069" name="Equation" r:id="rId7" imgW="228600" imgH="355320" progId="Equation.3">
              <p:embed/>
            </p:oleObj>
          </a:graphicData>
        </a:graphic>
      </p:graphicFrame>
      <p:graphicFrame>
        <p:nvGraphicFramePr>
          <p:cNvPr id="10" name="Object 1028"/>
          <p:cNvGraphicFramePr>
            <a:graphicFrameLocks noChangeAspect="1"/>
          </p:cNvGraphicFramePr>
          <p:nvPr/>
        </p:nvGraphicFramePr>
        <p:xfrm>
          <a:off x="5943600" y="4648200"/>
          <a:ext cx="485775" cy="762000"/>
        </p:xfrm>
        <a:graphic>
          <a:graphicData uri="http://schemas.openxmlformats.org/presentationml/2006/ole">
            <p:oleObj spid="_x0000_s216070" name="Equation" r:id="rId8" imgW="228600" imgH="355320" progId="Equation.3">
              <p:embed/>
            </p:oleObj>
          </a:graphicData>
        </a:graphic>
      </p:graphicFrame>
      <p:graphicFrame>
        <p:nvGraphicFramePr>
          <p:cNvPr id="11" name="Object 1029"/>
          <p:cNvGraphicFramePr>
            <a:graphicFrameLocks noChangeAspect="1"/>
          </p:cNvGraphicFramePr>
          <p:nvPr/>
        </p:nvGraphicFramePr>
        <p:xfrm>
          <a:off x="5943600" y="5486400"/>
          <a:ext cx="485775" cy="762000"/>
        </p:xfrm>
        <a:graphic>
          <a:graphicData uri="http://schemas.openxmlformats.org/presentationml/2006/ole">
            <p:oleObj spid="_x0000_s216071" name="Equation" r:id="rId9" imgW="228600" imgH="35532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295400"/>
            <a:ext cx="8229600" cy="3429000"/>
          </a:xfrm>
        </p:spPr>
        <p:txBody>
          <a:bodyPr>
            <a:normAutofit/>
          </a:bodyPr>
          <a:lstStyle/>
          <a:p>
            <a:r>
              <a:rPr lang="en-GB" sz="2400" dirty="0" smtClean="0">
                <a:latin typeface="Comic Sans MS" pitchFamily="66" charset="0"/>
              </a:rPr>
              <a:t>Gauge Bosons, are related to the </a:t>
            </a:r>
            <a:r>
              <a:rPr lang="en-GB" sz="2400" dirty="0" smtClean="0">
                <a:latin typeface="Comic Sans MS" pitchFamily="66" charset="0"/>
                <a:hlinkClick r:id="rId2"/>
              </a:rPr>
              <a:t>fundamental forces</a:t>
            </a:r>
            <a:endParaRPr lang="en-GB" sz="2400" i="1" dirty="0" smtClean="0">
              <a:latin typeface="Comic Sans MS" pitchFamily="66" charset="0"/>
            </a:endParaRPr>
          </a:p>
          <a:p>
            <a:endParaRPr lang="en-GB" dirty="0" smtClean="0">
              <a:latin typeface="Comic Sans MS" pitchFamily="66" charset="0"/>
            </a:endParaRPr>
          </a:p>
        </p:txBody>
      </p:sp>
      <p:pic>
        <p:nvPicPr>
          <p:cNvPr id="12" name="Picture 2"/>
          <p:cNvPicPr>
            <a:picLocks noChangeAspect="1" noChangeArrowheads="1"/>
          </p:cNvPicPr>
          <p:nvPr/>
        </p:nvPicPr>
        <p:blipFill>
          <a:blip r:embed="rId3" cstate="print"/>
          <a:srcRect/>
          <a:stretch>
            <a:fillRect/>
          </a:stretch>
        </p:blipFill>
        <p:spPr bwMode="auto">
          <a:xfrm>
            <a:off x="1676400" y="1905000"/>
            <a:ext cx="5105400" cy="4770747"/>
          </a:xfrm>
          <a:prstGeom prst="rect">
            <a:avLst/>
          </a:prstGeom>
          <a:noFill/>
          <a:ln w="9525">
            <a:noFill/>
            <a:miter lim="800000"/>
            <a:headEnd/>
            <a:tailEnd/>
          </a:ln>
          <a:effectLst/>
        </p:spPr>
      </p:pic>
      <p:pic>
        <p:nvPicPr>
          <p:cNvPr id="30731" name="Picture 11" descr="Figure b"/>
          <p:cNvPicPr>
            <a:picLocks noChangeAspect="1" noChangeArrowheads="1"/>
          </p:cNvPicPr>
          <p:nvPr/>
        </p:nvPicPr>
        <p:blipFill>
          <a:blip r:embed="rId4" cstate="print"/>
          <a:srcRect/>
          <a:stretch>
            <a:fillRect/>
          </a:stretch>
        </p:blipFill>
        <p:spPr bwMode="auto">
          <a:xfrm>
            <a:off x="7239000" y="2743200"/>
            <a:ext cx="1381125" cy="762000"/>
          </a:xfrm>
          <a:prstGeom prst="rect">
            <a:avLst/>
          </a:prstGeom>
          <a:noFill/>
        </p:spPr>
      </p:pic>
      <p:sp>
        <p:nvSpPr>
          <p:cNvPr id="22" name="TextBox 21"/>
          <p:cNvSpPr txBox="1"/>
          <p:nvPr/>
        </p:nvSpPr>
        <p:spPr>
          <a:xfrm>
            <a:off x="7162800" y="4343400"/>
            <a:ext cx="1524000" cy="646331"/>
          </a:xfrm>
          <a:prstGeom prst="rect">
            <a:avLst/>
          </a:prstGeom>
          <a:noFill/>
        </p:spPr>
        <p:txBody>
          <a:bodyPr wrap="square" rtlCol="0">
            <a:spAutoFit/>
          </a:bodyPr>
          <a:lstStyle/>
          <a:p>
            <a:r>
              <a:rPr lang="en-GB" dirty="0" smtClean="0">
                <a:latin typeface="Comic Sans MS" pitchFamily="66" charset="0"/>
              </a:rPr>
              <a:t>Virtual</a:t>
            </a:r>
          </a:p>
          <a:p>
            <a:r>
              <a:rPr lang="en-GB" dirty="0" smtClean="0">
                <a:latin typeface="Comic Sans MS" pitchFamily="66" charset="0"/>
              </a:rPr>
              <a:t>HUP</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r>
              <a:rPr lang="en-GB" smtClean="0">
                <a:latin typeface="Comic Sans MS" pitchFamily="66" charset="0"/>
              </a:rPr>
              <a:t>Probing deep into matter</a:t>
            </a:r>
          </a:p>
        </p:txBody>
      </p:sp>
      <p:sp>
        <p:nvSpPr>
          <p:cNvPr id="4099" name="Rectangle 3"/>
          <p:cNvSpPr>
            <a:spLocks noGrp="1" noChangeArrowheads="1"/>
          </p:cNvSpPr>
          <p:nvPr>
            <p:ph type="body" idx="4294967295"/>
          </p:nvPr>
        </p:nvSpPr>
        <p:spPr>
          <a:xfrm>
            <a:off x="457200" y="1600200"/>
            <a:ext cx="4953000" cy="4525963"/>
          </a:xfrm>
        </p:spPr>
        <p:txBody>
          <a:bodyPr/>
          <a:lstStyle/>
          <a:p>
            <a:pPr>
              <a:buFontTx/>
              <a:buNone/>
            </a:pPr>
            <a:r>
              <a:rPr lang="en-GB" sz="2400" b="1" smtClean="0">
                <a:latin typeface="Comic Sans MS" pitchFamily="66" charset="0"/>
              </a:rPr>
              <a:t>The Standard Model</a:t>
            </a:r>
          </a:p>
          <a:p>
            <a:r>
              <a:rPr lang="en-GB" sz="2400" smtClean="0">
                <a:latin typeface="Comic Sans MS" pitchFamily="66" charset="0"/>
              </a:rPr>
              <a:t>The result of many years of particle research is that all of the particles we observe can be explained through the standard model.</a:t>
            </a:r>
          </a:p>
          <a:p>
            <a:r>
              <a:rPr lang="en-GB" sz="2400" smtClean="0">
                <a:latin typeface="Comic Sans MS" pitchFamily="66" charset="0"/>
              </a:rPr>
              <a:t>All forces are carried by Bosons. </a:t>
            </a:r>
          </a:p>
          <a:p>
            <a:r>
              <a:rPr lang="en-GB" sz="2400" smtClean="0">
                <a:latin typeface="Comic Sans MS" pitchFamily="66" charset="0"/>
              </a:rPr>
              <a:t>Matter is classified in these families:</a:t>
            </a:r>
          </a:p>
        </p:txBody>
      </p:sp>
      <p:sp>
        <p:nvSpPr>
          <p:cNvPr id="4100"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en-US"/>
          </a:p>
        </p:txBody>
      </p:sp>
      <p:grpSp>
        <p:nvGrpSpPr>
          <p:cNvPr id="2" name="Group 5"/>
          <p:cNvGrpSpPr>
            <a:grpSpLocks noChangeAspect="1"/>
          </p:cNvGrpSpPr>
          <p:nvPr/>
        </p:nvGrpSpPr>
        <p:grpSpPr bwMode="auto">
          <a:xfrm>
            <a:off x="5181600" y="3505200"/>
            <a:ext cx="3657600" cy="2306638"/>
            <a:chOff x="1800" y="2342"/>
            <a:chExt cx="3986" cy="2515"/>
          </a:xfrm>
        </p:grpSpPr>
        <p:sp>
          <p:nvSpPr>
            <p:cNvPr id="4102" name="AutoShape 6"/>
            <p:cNvSpPr>
              <a:spLocks noChangeAspect="1" noChangeArrowheads="1"/>
            </p:cNvSpPr>
            <p:nvPr/>
          </p:nvSpPr>
          <p:spPr bwMode="auto">
            <a:xfrm>
              <a:off x="1800" y="2342"/>
              <a:ext cx="3986" cy="2515"/>
            </a:xfrm>
            <a:prstGeom prst="rect">
              <a:avLst/>
            </a:prstGeom>
            <a:noFill/>
            <a:ln w="9525">
              <a:noFill/>
              <a:miter lim="800000"/>
              <a:headEnd/>
              <a:tailEnd/>
            </a:ln>
          </p:spPr>
          <p:txBody>
            <a:bodyPr/>
            <a:lstStyle/>
            <a:p>
              <a:endParaRPr lang="en-US"/>
            </a:p>
          </p:txBody>
        </p:sp>
        <p:sp>
          <p:nvSpPr>
            <p:cNvPr id="4103" name="Text Box 7"/>
            <p:cNvSpPr txBox="1">
              <a:spLocks noChangeArrowheads="1"/>
            </p:cNvSpPr>
            <p:nvPr/>
          </p:nvSpPr>
          <p:spPr bwMode="auto">
            <a:xfrm>
              <a:off x="2794" y="2530"/>
              <a:ext cx="1256" cy="471"/>
            </a:xfrm>
            <a:prstGeom prst="rect">
              <a:avLst/>
            </a:prstGeom>
            <a:solidFill>
              <a:srgbClr val="FFFFFF"/>
            </a:solidFill>
            <a:ln w="9525">
              <a:solidFill>
                <a:srgbClr val="000000"/>
              </a:solidFill>
              <a:miter lim="800000"/>
              <a:headEnd/>
              <a:tailEnd/>
            </a:ln>
          </p:spPr>
          <p:txBody>
            <a:bodyPr/>
            <a:lstStyle/>
            <a:p>
              <a:pPr algn="ctr"/>
              <a:r>
                <a:rPr lang="en-GB" sz="1000">
                  <a:latin typeface="Gill Sans MT" pitchFamily="34" charset="0"/>
                </a:rPr>
                <a:t>Fermions</a:t>
              </a:r>
              <a:endParaRPr lang="en-GB"/>
            </a:p>
          </p:txBody>
        </p:sp>
        <p:sp>
          <p:nvSpPr>
            <p:cNvPr id="4104" name="Text Box 8"/>
            <p:cNvSpPr txBox="1">
              <a:spLocks noChangeArrowheads="1"/>
            </p:cNvSpPr>
            <p:nvPr/>
          </p:nvSpPr>
          <p:spPr bwMode="auto">
            <a:xfrm>
              <a:off x="2119" y="3356"/>
              <a:ext cx="1256" cy="471"/>
            </a:xfrm>
            <a:prstGeom prst="rect">
              <a:avLst/>
            </a:prstGeom>
            <a:solidFill>
              <a:srgbClr val="FFFFFF"/>
            </a:solidFill>
            <a:ln w="9525">
              <a:solidFill>
                <a:srgbClr val="000000"/>
              </a:solidFill>
              <a:miter lim="800000"/>
              <a:headEnd/>
              <a:tailEnd/>
            </a:ln>
          </p:spPr>
          <p:txBody>
            <a:bodyPr/>
            <a:lstStyle/>
            <a:p>
              <a:pPr algn="ctr"/>
              <a:r>
                <a:rPr lang="en-GB" sz="1000">
                  <a:latin typeface="Gill Sans MT" pitchFamily="34" charset="0"/>
                </a:rPr>
                <a:t>Leptons</a:t>
              </a:r>
              <a:endParaRPr lang="en-GB"/>
            </a:p>
          </p:txBody>
        </p:sp>
        <p:sp>
          <p:nvSpPr>
            <p:cNvPr id="4105" name="Text Box 9"/>
            <p:cNvSpPr txBox="1">
              <a:spLocks noChangeArrowheads="1"/>
            </p:cNvSpPr>
            <p:nvPr/>
          </p:nvSpPr>
          <p:spPr bwMode="auto">
            <a:xfrm>
              <a:off x="3510" y="3362"/>
              <a:ext cx="1256" cy="471"/>
            </a:xfrm>
            <a:prstGeom prst="rect">
              <a:avLst/>
            </a:prstGeom>
            <a:solidFill>
              <a:srgbClr val="FFFFFF"/>
            </a:solidFill>
            <a:ln w="9525">
              <a:solidFill>
                <a:srgbClr val="000000"/>
              </a:solidFill>
              <a:miter lim="800000"/>
              <a:headEnd/>
              <a:tailEnd/>
            </a:ln>
          </p:spPr>
          <p:txBody>
            <a:bodyPr/>
            <a:lstStyle/>
            <a:p>
              <a:pPr algn="ctr"/>
              <a:r>
                <a:rPr lang="en-GB" sz="1000">
                  <a:latin typeface="Gill Sans MT" pitchFamily="34" charset="0"/>
                </a:rPr>
                <a:t>Baryons</a:t>
              </a:r>
              <a:endParaRPr lang="en-GB"/>
            </a:p>
          </p:txBody>
        </p:sp>
        <p:cxnSp>
          <p:nvCxnSpPr>
            <p:cNvPr id="4106" name="AutoShape 10"/>
            <p:cNvCxnSpPr>
              <a:cxnSpLocks noChangeShapeType="1"/>
              <a:stCxn id="4103" idx="2"/>
              <a:endCxn id="4104" idx="0"/>
            </p:cNvCxnSpPr>
            <p:nvPr/>
          </p:nvCxnSpPr>
          <p:spPr bwMode="auto">
            <a:xfrm flipH="1">
              <a:off x="2747" y="3001"/>
              <a:ext cx="675" cy="355"/>
            </a:xfrm>
            <a:prstGeom prst="straightConnector1">
              <a:avLst/>
            </a:prstGeom>
            <a:noFill/>
            <a:ln w="9525">
              <a:solidFill>
                <a:srgbClr val="000000"/>
              </a:solidFill>
              <a:round/>
              <a:headEnd/>
              <a:tailEnd/>
            </a:ln>
          </p:spPr>
        </p:cxnSp>
        <p:cxnSp>
          <p:nvCxnSpPr>
            <p:cNvPr id="4107" name="AutoShape 11"/>
            <p:cNvCxnSpPr>
              <a:cxnSpLocks noChangeShapeType="1"/>
              <a:stCxn id="4103" idx="2"/>
              <a:endCxn id="4105" idx="0"/>
            </p:cNvCxnSpPr>
            <p:nvPr/>
          </p:nvCxnSpPr>
          <p:spPr bwMode="auto">
            <a:xfrm>
              <a:off x="3422" y="3001"/>
              <a:ext cx="716" cy="361"/>
            </a:xfrm>
            <a:prstGeom prst="straightConnector1">
              <a:avLst/>
            </a:prstGeom>
            <a:noFill/>
            <a:ln w="9525">
              <a:solidFill>
                <a:srgbClr val="000000"/>
              </a:solidFill>
              <a:round/>
              <a:headEnd/>
              <a:tailEnd/>
            </a:ln>
          </p:spPr>
        </p:cxnSp>
        <p:sp>
          <p:nvSpPr>
            <p:cNvPr id="4108" name="Text Box 12"/>
            <p:cNvSpPr txBox="1">
              <a:spLocks noChangeArrowheads="1"/>
            </p:cNvSpPr>
            <p:nvPr/>
          </p:nvSpPr>
          <p:spPr bwMode="auto">
            <a:xfrm>
              <a:off x="2841" y="4188"/>
              <a:ext cx="1256" cy="471"/>
            </a:xfrm>
            <a:prstGeom prst="rect">
              <a:avLst/>
            </a:prstGeom>
            <a:solidFill>
              <a:srgbClr val="FFFFFF"/>
            </a:solidFill>
            <a:ln w="9525">
              <a:solidFill>
                <a:srgbClr val="000000"/>
              </a:solidFill>
              <a:miter lim="800000"/>
              <a:headEnd/>
              <a:tailEnd/>
            </a:ln>
          </p:spPr>
          <p:txBody>
            <a:bodyPr/>
            <a:lstStyle/>
            <a:p>
              <a:pPr algn="ctr"/>
              <a:r>
                <a:rPr lang="en-GB" sz="1000">
                  <a:latin typeface="Gill Sans MT" pitchFamily="34" charset="0"/>
                </a:rPr>
                <a:t>Mesons</a:t>
              </a:r>
              <a:endParaRPr lang="en-GB"/>
            </a:p>
          </p:txBody>
        </p:sp>
        <p:sp>
          <p:nvSpPr>
            <p:cNvPr id="4109" name="Text Box 13"/>
            <p:cNvSpPr txBox="1">
              <a:spLocks noChangeArrowheads="1"/>
            </p:cNvSpPr>
            <p:nvPr/>
          </p:nvSpPr>
          <p:spPr bwMode="auto">
            <a:xfrm>
              <a:off x="4186" y="4193"/>
              <a:ext cx="1256" cy="471"/>
            </a:xfrm>
            <a:prstGeom prst="rect">
              <a:avLst/>
            </a:prstGeom>
            <a:solidFill>
              <a:srgbClr val="FFFFFF"/>
            </a:solidFill>
            <a:ln w="9525">
              <a:solidFill>
                <a:srgbClr val="000000"/>
              </a:solidFill>
              <a:miter lim="800000"/>
              <a:headEnd/>
              <a:tailEnd/>
            </a:ln>
          </p:spPr>
          <p:txBody>
            <a:bodyPr/>
            <a:lstStyle/>
            <a:p>
              <a:pPr algn="ctr"/>
              <a:r>
                <a:rPr lang="en-GB" sz="1000">
                  <a:latin typeface="Gill Sans MT" pitchFamily="34" charset="0"/>
                </a:rPr>
                <a:t>Hadrons</a:t>
              </a:r>
              <a:endParaRPr lang="en-GB"/>
            </a:p>
          </p:txBody>
        </p:sp>
        <p:cxnSp>
          <p:nvCxnSpPr>
            <p:cNvPr id="4110" name="AutoShape 14"/>
            <p:cNvCxnSpPr>
              <a:cxnSpLocks noChangeShapeType="1"/>
              <a:stCxn id="4105" idx="2"/>
              <a:endCxn id="4109" idx="0"/>
            </p:cNvCxnSpPr>
            <p:nvPr/>
          </p:nvCxnSpPr>
          <p:spPr bwMode="auto">
            <a:xfrm>
              <a:off x="4138" y="3833"/>
              <a:ext cx="676" cy="360"/>
            </a:xfrm>
            <a:prstGeom prst="straightConnector1">
              <a:avLst/>
            </a:prstGeom>
            <a:noFill/>
            <a:ln w="9525">
              <a:solidFill>
                <a:srgbClr val="000000"/>
              </a:solidFill>
              <a:round/>
              <a:headEnd/>
              <a:tailEnd/>
            </a:ln>
          </p:spPr>
        </p:cxnSp>
        <p:cxnSp>
          <p:nvCxnSpPr>
            <p:cNvPr id="4111" name="AutoShape 15"/>
            <p:cNvCxnSpPr>
              <a:cxnSpLocks noChangeShapeType="1"/>
              <a:stCxn id="4105" idx="2"/>
              <a:endCxn id="4108" idx="0"/>
            </p:cNvCxnSpPr>
            <p:nvPr/>
          </p:nvCxnSpPr>
          <p:spPr bwMode="auto">
            <a:xfrm flipH="1">
              <a:off x="3469" y="3833"/>
              <a:ext cx="669" cy="355"/>
            </a:xfrm>
            <a:prstGeom prst="straightConnector1">
              <a:avLst/>
            </a:prstGeom>
            <a:noFill/>
            <a:ln w="9525">
              <a:solidFill>
                <a:srgbClr val="000000"/>
              </a:solidFill>
              <a:round/>
              <a:headEnd/>
              <a:tailEnd/>
            </a:ln>
          </p:spPr>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en-GB" smtClean="0">
                <a:latin typeface="Comic Sans MS" pitchFamily="66" charset="0"/>
              </a:rPr>
              <a:t>Probing deep into matter</a:t>
            </a:r>
          </a:p>
        </p:txBody>
      </p:sp>
      <p:sp>
        <p:nvSpPr>
          <p:cNvPr id="5123" name="Rectangle 3"/>
          <p:cNvSpPr>
            <a:spLocks noGrp="1" noChangeArrowheads="1"/>
          </p:cNvSpPr>
          <p:nvPr>
            <p:ph type="body" idx="4294967295"/>
          </p:nvPr>
        </p:nvSpPr>
        <p:spPr>
          <a:xfrm>
            <a:off x="457200" y="1600200"/>
            <a:ext cx="3581400" cy="4525963"/>
          </a:xfrm>
        </p:spPr>
        <p:txBody>
          <a:bodyPr/>
          <a:lstStyle/>
          <a:p>
            <a:pPr>
              <a:buFontTx/>
              <a:buNone/>
            </a:pPr>
            <a:r>
              <a:rPr lang="en-GB" sz="2400" b="1" dirty="0" smtClean="0">
                <a:latin typeface="Comic Sans MS" pitchFamily="66" charset="0"/>
                <a:hlinkClick r:id="rId2"/>
              </a:rPr>
              <a:t>The Standard Model</a:t>
            </a:r>
            <a:endParaRPr lang="en-GB" sz="2000" b="1" dirty="0" smtClean="0">
              <a:latin typeface="Comic Sans MS" pitchFamily="66" charset="0"/>
            </a:endParaRPr>
          </a:p>
          <a:p>
            <a:endParaRPr lang="en-GB" sz="2000" dirty="0" smtClean="0">
              <a:latin typeface="Comic Sans MS" pitchFamily="66" charset="0"/>
            </a:endParaRPr>
          </a:p>
          <a:p>
            <a:r>
              <a:rPr lang="en-GB" sz="2000" dirty="0" smtClean="0">
                <a:latin typeface="Comic Sans MS" pitchFamily="66" charset="0"/>
              </a:rPr>
              <a:t>All baryons are made up of quarks, and there are </a:t>
            </a:r>
            <a:r>
              <a:rPr lang="en-GB" sz="2000" b="1" i="1" dirty="0" smtClean="0">
                <a:latin typeface="Comic Sans MS" pitchFamily="66" charset="0"/>
              </a:rPr>
              <a:t>three generations</a:t>
            </a:r>
            <a:r>
              <a:rPr lang="en-GB" sz="2000" dirty="0" smtClean="0">
                <a:latin typeface="Comic Sans MS" pitchFamily="66" charset="0"/>
              </a:rPr>
              <a:t> of quarks and leptons.</a:t>
            </a:r>
          </a:p>
          <a:p>
            <a:endParaRPr lang="en-GB" sz="2000" dirty="0" smtClean="0">
              <a:latin typeface="Comic Sans MS" pitchFamily="66" charset="0"/>
            </a:endParaRPr>
          </a:p>
          <a:p>
            <a:r>
              <a:rPr lang="en-GB" sz="2000" dirty="0" smtClean="0">
                <a:latin typeface="Comic Sans MS" pitchFamily="66" charset="0"/>
              </a:rPr>
              <a:t>Additionally there may be the graviton and the Higgs.</a:t>
            </a:r>
          </a:p>
        </p:txBody>
      </p:sp>
      <p:sp>
        <p:nvSpPr>
          <p:cNvPr id="5124"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en-US"/>
          </a:p>
        </p:txBody>
      </p:sp>
      <p:pic>
        <p:nvPicPr>
          <p:cNvPr id="5125" name="Picture 2" descr="http://upload.wikimedia.org/wikipedia/commons/thumb/archive/0/00/20090627001006!Standard_Model_of_Elementary_Particles.svg/600px-Standard_Model_of_Elementary_Particles.svg.png"/>
          <p:cNvPicPr>
            <a:picLocks noChangeAspect="1" noChangeArrowheads="1"/>
          </p:cNvPicPr>
          <p:nvPr/>
        </p:nvPicPr>
        <p:blipFill>
          <a:blip r:embed="rId3" cstate="print"/>
          <a:srcRect/>
          <a:stretch>
            <a:fillRect/>
          </a:stretch>
        </p:blipFill>
        <p:spPr bwMode="auto">
          <a:xfrm>
            <a:off x="3733800" y="1219200"/>
            <a:ext cx="521335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295400"/>
            <a:ext cx="8458200" cy="3429000"/>
          </a:xfrm>
        </p:spPr>
        <p:txBody>
          <a:bodyPr>
            <a:normAutofit/>
          </a:bodyPr>
          <a:lstStyle/>
          <a:p>
            <a:r>
              <a:rPr lang="en-GB" dirty="0" smtClean="0">
                <a:latin typeface="Comic Sans MS" pitchFamily="66" charset="0"/>
              </a:rPr>
              <a:t>So have we simplified it or not? 12+12+13</a:t>
            </a:r>
            <a:endParaRPr lang="en-GB" i="1" dirty="0" smtClean="0">
              <a:latin typeface="Comic Sans MS" pitchFamily="66" charset="0"/>
            </a:endParaRPr>
          </a:p>
          <a:p>
            <a:endParaRPr lang="en-GB" dirty="0" smtClean="0">
              <a:latin typeface="Comic Sans MS" pitchFamily="66" charset="0"/>
            </a:endParaRPr>
          </a:p>
        </p:txBody>
      </p:sp>
      <p:pic>
        <p:nvPicPr>
          <p:cNvPr id="6" name="Picture 5" descr="I15-21-fermiontable.jpg"/>
          <p:cNvPicPr>
            <a:picLocks noChangeAspect="1"/>
          </p:cNvPicPr>
          <p:nvPr/>
        </p:nvPicPr>
        <p:blipFill>
          <a:blip r:embed="rId2" cstate="print"/>
          <a:stretch>
            <a:fillRect/>
          </a:stretch>
        </p:blipFill>
        <p:spPr>
          <a:xfrm>
            <a:off x="152400" y="1752600"/>
            <a:ext cx="3328416" cy="4724881"/>
          </a:xfrm>
          <a:prstGeom prst="rect">
            <a:avLst/>
          </a:prstGeom>
        </p:spPr>
      </p:pic>
      <p:pic>
        <p:nvPicPr>
          <p:cNvPr id="5" name="Picture 3"/>
          <p:cNvPicPr>
            <a:picLocks noChangeAspect="1" noChangeArrowheads="1"/>
          </p:cNvPicPr>
          <p:nvPr/>
        </p:nvPicPr>
        <p:blipFill>
          <a:blip r:embed="rId3" cstate="print"/>
          <a:srcRect/>
          <a:stretch>
            <a:fillRect/>
          </a:stretch>
        </p:blipFill>
        <p:spPr bwMode="auto">
          <a:xfrm>
            <a:off x="4343400" y="1828800"/>
            <a:ext cx="3622428"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p:txBody>
          <a:bodyPr>
            <a:normAutofit fontScale="55000" lnSpcReduction="20000"/>
          </a:bodyPr>
          <a:lstStyle/>
          <a:p>
            <a:pPr>
              <a:buNone/>
            </a:pPr>
            <a:r>
              <a:rPr lang="en-GB" b="1" dirty="0" smtClean="0">
                <a:latin typeface="Comic Sans MS" pitchFamily="66" charset="0"/>
              </a:rPr>
              <a:t>Quantum numbers </a:t>
            </a:r>
            <a:r>
              <a:rPr lang="en-GB" dirty="0" smtClean="0">
                <a:latin typeface="Comic Sans MS" pitchFamily="66" charset="0"/>
              </a:rPr>
              <a:t>– </a:t>
            </a:r>
          </a:p>
          <a:p>
            <a:r>
              <a:rPr lang="en-GB" dirty="0" smtClean="0">
                <a:latin typeface="Comic Sans MS" pitchFamily="66" charset="0"/>
              </a:rPr>
              <a:t>Numbers (or properties), with discrete values, which are used to characterise particles.</a:t>
            </a:r>
          </a:p>
          <a:p>
            <a:endParaRPr lang="en-GB" dirty="0" smtClean="0">
              <a:latin typeface="Comic Sans MS" pitchFamily="66" charset="0"/>
            </a:endParaRPr>
          </a:p>
          <a:p>
            <a:r>
              <a:rPr lang="en-GB" dirty="0" smtClean="0">
                <a:latin typeface="Comic Sans MS" pitchFamily="66" charset="0"/>
              </a:rPr>
              <a:t>Each elementary particle is described in terms of its mass and various </a:t>
            </a:r>
            <a:r>
              <a:rPr lang="en-GB" i="1" dirty="0" smtClean="0">
                <a:latin typeface="Comic Sans MS" pitchFamily="66" charset="0"/>
              </a:rPr>
              <a:t>quantum numbers</a:t>
            </a:r>
            <a:r>
              <a:rPr lang="en-GB" dirty="0" smtClean="0">
                <a:latin typeface="Comic Sans MS" pitchFamily="66" charset="0"/>
              </a:rPr>
              <a:t>.</a:t>
            </a:r>
          </a:p>
          <a:p>
            <a:endParaRPr lang="en-GB" dirty="0" smtClean="0">
              <a:latin typeface="Comic Sans MS" pitchFamily="66" charset="0"/>
            </a:endParaRPr>
          </a:p>
          <a:p>
            <a:r>
              <a:rPr lang="en-GB" dirty="0" smtClean="0">
                <a:latin typeface="Comic Sans MS" pitchFamily="66" charset="0"/>
              </a:rPr>
              <a:t>The quantum numbers relate to properties which have certain discrete values (</a:t>
            </a:r>
            <a:r>
              <a:rPr lang="en-GB" i="1" dirty="0" smtClean="0">
                <a:latin typeface="Comic Sans MS" pitchFamily="66" charset="0"/>
              </a:rPr>
              <a:t>quantised</a:t>
            </a:r>
            <a:r>
              <a:rPr lang="en-GB" dirty="0" smtClean="0">
                <a:latin typeface="Comic Sans MS" pitchFamily="66" charset="0"/>
              </a:rPr>
              <a:t>)</a:t>
            </a:r>
          </a:p>
          <a:p>
            <a:endParaRPr lang="en-GB" dirty="0" smtClean="0">
              <a:latin typeface="Comic Sans MS" pitchFamily="66" charset="0"/>
            </a:endParaRPr>
          </a:p>
          <a:p>
            <a:r>
              <a:rPr lang="en-GB" dirty="0" smtClean="0">
                <a:latin typeface="Comic Sans MS" pitchFamily="66" charset="0"/>
              </a:rPr>
              <a:t>Some of these properties are electric charge, spin, strangeness, colour, Lepton number and baryon number</a:t>
            </a:r>
          </a:p>
          <a:p>
            <a:endParaRPr lang="en-GB" dirty="0" smtClean="0">
              <a:latin typeface="Comic Sans MS" pitchFamily="66" charset="0"/>
            </a:endParaRPr>
          </a:p>
          <a:p>
            <a:r>
              <a:rPr lang="en-GB" dirty="0" smtClean="0">
                <a:latin typeface="Comic Sans MS" pitchFamily="66" charset="0"/>
              </a:rPr>
              <a:t>Quarks carry flavour, ‘weak charge’, which link to strangeness and charm</a:t>
            </a:r>
          </a:p>
          <a:p>
            <a:endParaRPr lang="en-GB" dirty="0" smtClean="0">
              <a:latin typeface="Comic Sans MS" pitchFamily="66" charset="0"/>
            </a:endParaRPr>
          </a:p>
          <a:p>
            <a:r>
              <a:rPr lang="en-GB" dirty="0" smtClean="0">
                <a:latin typeface="Comic Sans MS" pitchFamily="66" charset="0"/>
              </a:rPr>
              <a:t>Not all quantum numbers are conserved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1295400"/>
            <a:ext cx="8229600" cy="4876800"/>
          </a:xfrm>
        </p:spPr>
        <p:txBody>
          <a:bodyPr>
            <a:normAutofit fontScale="92500" lnSpcReduction="10000"/>
          </a:bodyPr>
          <a:lstStyle/>
          <a:p>
            <a:r>
              <a:rPr lang="en-GB" dirty="0" smtClean="0">
                <a:latin typeface="Comic Sans MS" pitchFamily="66" charset="0"/>
              </a:rPr>
              <a:t>For example</a:t>
            </a:r>
          </a:p>
          <a:p>
            <a:endParaRPr lang="en-GB" dirty="0" smtClean="0">
              <a:latin typeface="Comic Sans MS" pitchFamily="66" charset="0"/>
            </a:endParaRPr>
          </a:p>
          <a:p>
            <a:pPr algn="ctr">
              <a:buNone/>
            </a:pPr>
            <a:r>
              <a:rPr lang="en-GB" dirty="0" smtClean="0">
                <a:latin typeface="Comic Sans MS" pitchFamily="66" charset="0"/>
              </a:rPr>
              <a:t>e</a:t>
            </a:r>
            <a:r>
              <a:rPr lang="en-GB" baseline="30000" dirty="0" smtClean="0">
                <a:latin typeface="Comic Sans MS" pitchFamily="66" charset="0"/>
              </a:rPr>
              <a:t>-</a:t>
            </a:r>
            <a:r>
              <a:rPr lang="en-GB" dirty="0" smtClean="0">
                <a:latin typeface="Comic Sans MS" pitchFamily="66" charset="0"/>
              </a:rPr>
              <a:t> and p</a:t>
            </a:r>
            <a:r>
              <a:rPr lang="en-GB" baseline="30000" dirty="0" smtClean="0">
                <a:latin typeface="Comic Sans MS" pitchFamily="66" charset="0"/>
              </a:rPr>
              <a:t>+</a:t>
            </a:r>
          </a:p>
          <a:p>
            <a:endParaRPr lang="en-GB" dirty="0" smtClean="0">
              <a:latin typeface="Comic Sans MS" pitchFamily="66" charset="0"/>
            </a:endParaRPr>
          </a:p>
          <a:p>
            <a:r>
              <a:rPr lang="en-GB" dirty="0" smtClean="0">
                <a:latin typeface="Comic Sans MS" pitchFamily="66" charset="0"/>
              </a:rPr>
              <a:t>The property is associated with the law of conservation of charge</a:t>
            </a:r>
          </a:p>
          <a:p>
            <a:r>
              <a:rPr lang="en-GB" dirty="0" smtClean="0">
                <a:latin typeface="Comic Sans MS" pitchFamily="66" charset="0"/>
              </a:rPr>
              <a:t>Quantum numbers have associated conservation laws (like momentum or mass-energy)</a:t>
            </a:r>
          </a:p>
          <a:p>
            <a:r>
              <a:rPr lang="en-GB" dirty="0" smtClean="0">
                <a:latin typeface="Comic Sans MS" pitchFamily="66" charset="0"/>
              </a:rPr>
              <a:t>And is related to a law of symmetry</a:t>
            </a:r>
          </a:p>
          <a:p>
            <a:endParaRPr lang="en-GB" dirty="0" smtClean="0">
              <a:latin typeface="Comic Sans MS" pitchFamily="66" charset="0"/>
            </a:endParaRP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1752600"/>
            <a:ext cx="8229600" cy="4419600"/>
          </a:xfrm>
        </p:spPr>
        <p:txBody>
          <a:bodyPr>
            <a:normAutofit/>
          </a:bodyPr>
          <a:lstStyle/>
          <a:p>
            <a:pPr>
              <a:buNone/>
            </a:pPr>
            <a:r>
              <a:rPr lang="en-GB" dirty="0" smtClean="0">
                <a:latin typeface="Comic Sans MS" pitchFamily="66" charset="0"/>
              </a:rPr>
              <a:t>Lepton Number and Baryon Number</a:t>
            </a:r>
          </a:p>
          <a:p>
            <a:endParaRPr lang="en-GB" dirty="0" smtClean="0">
              <a:latin typeface="Comic Sans MS" pitchFamily="66" charset="0"/>
            </a:endParaRPr>
          </a:p>
          <a:p>
            <a:r>
              <a:rPr lang="en-GB" dirty="0" smtClean="0">
                <a:latin typeface="Comic Sans MS" pitchFamily="66" charset="0"/>
              </a:rPr>
              <a:t>It was found that if leptons have a lepton number +1 and anti-leptons -1 then the lepton number is conserved</a:t>
            </a:r>
          </a:p>
          <a:p>
            <a:r>
              <a:rPr lang="en-GB" dirty="0" smtClean="0">
                <a:latin typeface="Comic Sans MS" pitchFamily="66" charset="0"/>
              </a:rPr>
              <a:t>The same was found with the composite particles baryons such that baryon number is conserved</a:t>
            </a:r>
          </a:p>
          <a:p>
            <a:endParaRPr lang="en-GB" dirty="0" smtClean="0">
              <a:latin typeface="Comic Sans MS" pitchFamily="66" charset="0"/>
            </a:endParaRP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1295400"/>
            <a:ext cx="8229600" cy="4876800"/>
          </a:xfrm>
        </p:spPr>
        <p:txBody>
          <a:bodyPr>
            <a:normAutofit/>
          </a:bodyPr>
          <a:lstStyle/>
          <a:p>
            <a:r>
              <a:rPr lang="en-GB" dirty="0" smtClean="0">
                <a:latin typeface="Comic Sans MS" pitchFamily="66" charset="0"/>
              </a:rPr>
              <a:t>As the number of hadrons increased new properties appeared to be conserved in certain situations such as strangeness and charm</a:t>
            </a:r>
          </a:p>
          <a:p>
            <a:r>
              <a:rPr lang="en-GB" dirty="0" smtClean="0">
                <a:latin typeface="Comic Sans MS" pitchFamily="66" charset="0"/>
              </a:rPr>
              <a:t>When we consider quarks we find the property called “colour” is also conserved!</a:t>
            </a:r>
          </a:p>
          <a:p>
            <a:r>
              <a:rPr lang="en-GB" dirty="0" smtClean="0">
                <a:latin typeface="Comic Sans MS" pitchFamily="66" charset="0"/>
              </a:rPr>
              <a:t>Another property which is conserved is called “spin”</a:t>
            </a:r>
          </a:p>
          <a:p>
            <a:endParaRPr lang="en-GB" dirty="0" smtClean="0">
              <a:latin typeface="Comic Sans MS" pitchFamily="66" charset="0"/>
            </a:endParaRP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p:txBody>
          <a:bodyPr>
            <a:normAutofit fontScale="55000" lnSpcReduction="20000"/>
          </a:bodyPr>
          <a:lstStyle/>
          <a:p>
            <a:pPr>
              <a:buNone/>
            </a:pPr>
            <a:r>
              <a:rPr lang="en-GB" b="1" dirty="0" smtClean="0">
                <a:latin typeface="Comic Sans MS" pitchFamily="66" charset="0"/>
              </a:rPr>
              <a:t>Description and classification</a:t>
            </a:r>
            <a:endParaRPr lang="en-GB" dirty="0" smtClean="0">
              <a:latin typeface="Comic Sans MS" pitchFamily="66" charset="0"/>
            </a:endParaRPr>
          </a:p>
          <a:p>
            <a:r>
              <a:rPr lang="en-GB" dirty="0" smtClean="0">
                <a:latin typeface="Comic Sans MS" pitchFamily="66" charset="0"/>
              </a:rPr>
              <a:t>State what is meant by an elementary particle (no internal structure)</a:t>
            </a:r>
          </a:p>
          <a:p>
            <a:r>
              <a:rPr lang="en-GB" dirty="0" smtClean="0">
                <a:latin typeface="Comic Sans MS" pitchFamily="66" charset="0"/>
              </a:rPr>
              <a:t>Identify elementary particles (quarks, leptons and exchange particles, Higgs?)</a:t>
            </a:r>
          </a:p>
          <a:p>
            <a:r>
              <a:rPr lang="en-GB" dirty="0" smtClean="0">
                <a:latin typeface="Comic Sans MS" pitchFamily="66" charset="0"/>
              </a:rPr>
              <a:t>Describe particles in terms of mass and various quantum numbers (mass, charge, spin, strangeness, colour, lepton number and baryon number)</a:t>
            </a:r>
          </a:p>
          <a:p>
            <a:r>
              <a:rPr lang="en-GB" dirty="0" smtClean="0">
                <a:latin typeface="Comic Sans MS" pitchFamily="66" charset="0"/>
              </a:rPr>
              <a:t>Classify particles according to spin</a:t>
            </a:r>
          </a:p>
          <a:p>
            <a:r>
              <a:rPr lang="en-GB" dirty="0" smtClean="0">
                <a:latin typeface="Comic Sans MS" pitchFamily="66" charset="0"/>
              </a:rPr>
              <a:t>State what is meant by an antiparticle</a:t>
            </a:r>
          </a:p>
          <a:p>
            <a:r>
              <a:rPr lang="en-GB" dirty="0" smtClean="0">
                <a:latin typeface="Comic Sans MS" pitchFamily="66" charset="0"/>
              </a:rPr>
              <a:t>State the Pauli exclusion principle</a:t>
            </a:r>
          </a:p>
          <a:p>
            <a:endParaRPr lang="en-GB" dirty="0" smtClean="0">
              <a:latin typeface="Comic Sans MS" pitchFamily="66" charset="0"/>
            </a:endParaRPr>
          </a:p>
          <a:p>
            <a:pPr>
              <a:buNone/>
            </a:pPr>
            <a:r>
              <a:rPr lang="en-GB" b="1" dirty="0" smtClean="0">
                <a:latin typeface="Comic Sans MS" pitchFamily="66" charset="0"/>
              </a:rPr>
              <a:t>Fundamental  interactions</a:t>
            </a:r>
          </a:p>
          <a:p>
            <a:r>
              <a:rPr lang="en-GB" dirty="0" smtClean="0">
                <a:latin typeface="Comic Sans MS" pitchFamily="66" charset="0"/>
              </a:rPr>
              <a:t>List the fundamental interactions (note electro-weak)</a:t>
            </a:r>
          </a:p>
          <a:p>
            <a:r>
              <a:rPr lang="en-GB" dirty="0" smtClean="0">
                <a:latin typeface="Comic Sans MS" pitchFamily="66" charset="0"/>
              </a:rPr>
              <a:t>Describe the interactions in terms of exchange particles</a:t>
            </a:r>
          </a:p>
          <a:p>
            <a:r>
              <a:rPr lang="en-GB" dirty="0" smtClean="0">
                <a:latin typeface="Comic Sans MS" pitchFamily="66" charset="0"/>
              </a:rPr>
              <a:t>Discuss the uncertainty principle in terms of particle creation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 - Correction</a:t>
            </a:r>
            <a:endParaRPr lang="en-GB" dirty="0">
              <a:latin typeface="Comic Sans MS" pitchFamily="66" charset="0"/>
            </a:endParaRPr>
          </a:p>
        </p:txBody>
      </p:sp>
      <p:sp>
        <p:nvSpPr>
          <p:cNvPr id="3" name="Content Placeholder 2"/>
          <p:cNvSpPr>
            <a:spLocks noGrp="1"/>
          </p:cNvSpPr>
          <p:nvPr>
            <p:ph idx="1"/>
          </p:nvPr>
        </p:nvSpPr>
        <p:spPr>
          <a:xfrm>
            <a:off x="457200" y="1981200"/>
            <a:ext cx="8229600" cy="4191000"/>
          </a:xfrm>
        </p:spPr>
        <p:txBody>
          <a:bodyPr>
            <a:normAutofit fontScale="55000" lnSpcReduction="20000"/>
          </a:bodyPr>
          <a:lstStyle/>
          <a:p>
            <a:r>
              <a:rPr lang="en-GB" dirty="0" smtClean="0">
                <a:latin typeface="Comic Sans MS" pitchFamily="66" charset="0"/>
              </a:rPr>
              <a:t>In any reaction the total angular momentum is conserved</a:t>
            </a:r>
          </a:p>
          <a:p>
            <a:endParaRPr lang="en-GB" dirty="0" smtClean="0">
              <a:latin typeface="Comic Sans MS" pitchFamily="66" charset="0"/>
            </a:endParaRPr>
          </a:p>
          <a:p>
            <a:r>
              <a:rPr lang="en-GB" dirty="0" smtClean="0">
                <a:latin typeface="Comic Sans MS" pitchFamily="66" charset="0"/>
              </a:rPr>
              <a:t>Particle spin is quantised</a:t>
            </a:r>
          </a:p>
          <a:p>
            <a:endParaRPr lang="en-GB" dirty="0" smtClean="0">
              <a:latin typeface="Comic Sans MS" pitchFamily="66" charset="0"/>
            </a:endParaRPr>
          </a:p>
          <a:p>
            <a:endParaRPr lang="en-GB" dirty="0" smtClean="0">
              <a:latin typeface="Comic Sans MS" pitchFamily="66" charset="0"/>
            </a:endParaRPr>
          </a:p>
          <a:p>
            <a:r>
              <a:rPr lang="en-GB" dirty="0" smtClean="0">
                <a:latin typeface="Comic Sans MS" pitchFamily="66" charset="0"/>
              </a:rPr>
              <a:t>One quantum is</a:t>
            </a:r>
          </a:p>
          <a:p>
            <a:endParaRPr lang="en-GB" dirty="0" smtClean="0">
              <a:latin typeface="Comic Sans MS" pitchFamily="66" charset="0"/>
            </a:endParaRPr>
          </a:p>
          <a:p>
            <a:endParaRPr lang="en-GB" dirty="0" smtClean="0">
              <a:latin typeface="Comic Sans MS" pitchFamily="66" charset="0"/>
            </a:endParaRPr>
          </a:p>
          <a:p>
            <a:r>
              <a:rPr lang="en-GB" dirty="0" smtClean="0">
                <a:latin typeface="Comic Sans MS" pitchFamily="66" charset="0"/>
              </a:rPr>
              <a:t>An electron has a spin of +1/2 or -1/2 of this value</a:t>
            </a:r>
          </a:p>
          <a:p>
            <a:endParaRPr lang="en-GB" dirty="0" smtClean="0">
              <a:latin typeface="Comic Sans MS" pitchFamily="66" charset="0"/>
            </a:endParaRPr>
          </a:p>
          <a:p>
            <a:r>
              <a:rPr lang="en-GB" dirty="0" smtClean="0">
                <a:latin typeface="Comic Sans MS" pitchFamily="66" charset="0"/>
              </a:rPr>
              <a:t>Note that particles do not spin as we know it (electrons are point particles). It is a consequence of </a:t>
            </a:r>
            <a:r>
              <a:rPr lang="en-GB" dirty="0" err="1" smtClean="0">
                <a:latin typeface="Comic Sans MS" pitchFamily="66" charset="0"/>
              </a:rPr>
              <a:t>relatavistic</a:t>
            </a:r>
            <a:r>
              <a:rPr lang="en-GB" dirty="0" smtClean="0">
                <a:latin typeface="Comic Sans MS" pitchFamily="66" charset="0"/>
              </a:rPr>
              <a:t> behaviour</a:t>
            </a:r>
          </a:p>
          <a:p>
            <a:endParaRPr lang="en-GB" dirty="0" smtClean="0">
              <a:latin typeface="Comic Sans MS" pitchFamily="66" charset="0"/>
            </a:endParaRPr>
          </a:p>
          <a:p>
            <a:r>
              <a:rPr lang="en-GB" dirty="0" smtClean="0">
                <a:latin typeface="Comic Sans MS" pitchFamily="66" charset="0"/>
              </a:rPr>
              <a:t>The spin can be aligned using magnetic fields</a:t>
            </a:r>
          </a:p>
          <a:p>
            <a:endParaRPr lang="en-GB" dirty="0" smtClean="0">
              <a:latin typeface="Comic Sans MS" pitchFamily="66" charset="0"/>
            </a:endParaRPr>
          </a:p>
          <a:p>
            <a:endParaRPr lang="en-GB" i="1" dirty="0" smtClean="0">
              <a:latin typeface="Comic Sans MS" pitchFamily="66" charset="0"/>
            </a:endParaRPr>
          </a:p>
        </p:txBody>
      </p:sp>
      <p:graphicFrame>
        <p:nvGraphicFramePr>
          <p:cNvPr id="240642" name="Object 2"/>
          <p:cNvGraphicFramePr>
            <a:graphicFrameLocks noChangeAspect="1"/>
          </p:cNvGraphicFramePr>
          <p:nvPr/>
        </p:nvGraphicFramePr>
        <p:xfrm>
          <a:off x="2743200" y="2895600"/>
          <a:ext cx="1189038" cy="1101725"/>
        </p:xfrm>
        <a:graphic>
          <a:graphicData uri="http://schemas.openxmlformats.org/presentationml/2006/ole">
            <p:oleObj spid="_x0000_s240642" name="Equation" r:id="rId3" imgW="469800" imgH="431640" progId="Equation.3">
              <p:embed/>
            </p:oleObj>
          </a:graphicData>
        </a:graphic>
      </p:graphicFrame>
      <p:grpSp>
        <p:nvGrpSpPr>
          <p:cNvPr id="12" name="Group 11"/>
          <p:cNvGrpSpPr/>
          <p:nvPr/>
        </p:nvGrpSpPr>
        <p:grpSpPr>
          <a:xfrm>
            <a:off x="7620000" y="2286000"/>
            <a:ext cx="609600" cy="838200"/>
            <a:chOff x="7086600" y="2362994"/>
            <a:chExt cx="609600" cy="838200"/>
          </a:xfrm>
        </p:grpSpPr>
        <p:sp>
          <p:nvSpPr>
            <p:cNvPr id="5" name="Oval 4"/>
            <p:cNvSpPr/>
            <p:nvPr/>
          </p:nvSpPr>
          <p:spPr>
            <a:xfrm>
              <a:off x="7086600" y="25146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p:cNvCxnSpPr/>
            <p:nvPr/>
          </p:nvCxnSpPr>
          <p:spPr>
            <a:xfrm rot="5400000">
              <a:off x="6972300" y="27813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8229600" y="3810000"/>
            <a:ext cx="914400" cy="369332"/>
          </a:xfrm>
          <a:prstGeom prst="rect">
            <a:avLst/>
          </a:prstGeom>
          <a:noFill/>
        </p:spPr>
        <p:txBody>
          <a:bodyPr wrap="square" rtlCol="0">
            <a:spAutoFit/>
          </a:bodyPr>
          <a:lstStyle/>
          <a:p>
            <a:r>
              <a:rPr lang="en-GB" dirty="0" smtClean="0"/>
              <a:t>Spin up</a:t>
            </a:r>
            <a:endParaRPr lang="en-GB" dirty="0"/>
          </a:p>
        </p:txBody>
      </p:sp>
      <p:sp>
        <p:nvSpPr>
          <p:cNvPr id="11" name="TextBox 10"/>
          <p:cNvSpPr txBox="1"/>
          <p:nvPr/>
        </p:nvSpPr>
        <p:spPr>
          <a:xfrm>
            <a:off x="8305800" y="2286000"/>
            <a:ext cx="1143000" cy="646331"/>
          </a:xfrm>
          <a:prstGeom prst="rect">
            <a:avLst/>
          </a:prstGeom>
          <a:noFill/>
        </p:spPr>
        <p:txBody>
          <a:bodyPr wrap="square" rtlCol="0">
            <a:spAutoFit/>
          </a:bodyPr>
          <a:lstStyle/>
          <a:p>
            <a:r>
              <a:rPr lang="en-GB" dirty="0" smtClean="0"/>
              <a:t>Spin down</a:t>
            </a:r>
            <a:endParaRPr lang="en-GB" dirty="0"/>
          </a:p>
        </p:txBody>
      </p:sp>
      <p:grpSp>
        <p:nvGrpSpPr>
          <p:cNvPr id="13" name="Group 12"/>
          <p:cNvGrpSpPr/>
          <p:nvPr/>
        </p:nvGrpSpPr>
        <p:grpSpPr>
          <a:xfrm rot="10800000">
            <a:off x="7620000" y="3581400"/>
            <a:ext cx="609600" cy="838200"/>
            <a:chOff x="7086600" y="2362994"/>
            <a:chExt cx="609600" cy="838200"/>
          </a:xfrm>
        </p:grpSpPr>
        <p:sp>
          <p:nvSpPr>
            <p:cNvPr id="14" name="Oval 13"/>
            <p:cNvSpPr/>
            <p:nvPr/>
          </p:nvSpPr>
          <p:spPr>
            <a:xfrm>
              <a:off x="7086600" y="25146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Arrow Connector 14"/>
            <p:cNvCxnSpPr/>
            <p:nvPr/>
          </p:nvCxnSpPr>
          <p:spPr>
            <a:xfrm rot="5400000">
              <a:off x="6972300" y="27813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1828800"/>
            <a:ext cx="8229600" cy="4343400"/>
          </a:xfrm>
        </p:spPr>
        <p:txBody>
          <a:bodyPr>
            <a:normAutofit fontScale="92500" lnSpcReduction="10000"/>
          </a:bodyPr>
          <a:lstStyle/>
          <a:p>
            <a:r>
              <a:rPr lang="en-GB" dirty="0" smtClean="0">
                <a:latin typeface="Comic Sans MS" pitchFamily="66" charset="0"/>
              </a:rPr>
              <a:t>Half-integer spin particles are known as fermions</a:t>
            </a:r>
          </a:p>
          <a:p>
            <a:r>
              <a:rPr lang="en-GB" dirty="0" smtClean="0">
                <a:latin typeface="Comic Sans MS" pitchFamily="66" charset="0"/>
              </a:rPr>
              <a:t>They obey Fermi-Dirac statistics</a:t>
            </a:r>
          </a:p>
          <a:p>
            <a:r>
              <a:rPr lang="en-GB" dirty="0" smtClean="0">
                <a:latin typeface="Comic Sans MS" pitchFamily="66" charset="0"/>
              </a:rPr>
              <a:t>For example leptons and baryons</a:t>
            </a:r>
          </a:p>
          <a:p>
            <a:endParaRPr lang="en-GB" dirty="0" smtClean="0">
              <a:latin typeface="Comic Sans MS" pitchFamily="66" charset="0"/>
            </a:endParaRPr>
          </a:p>
          <a:p>
            <a:r>
              <a:rPr lang="en-GB" dirty="0" smtClean="0">
                <a:latin typeface="Comic Sans MS" pitchFamily="66" charset="0"/>
              </a:rPr>
              <a:t>Integer spin particles are known as bosons</a:t>
            </a:r>
          </a:p>
          <a:p>
            <a:r>
              <a:rPr lang="en-GB" dirty="0" smtClean="0">
                <a:latin typeface="Comic Sans MS" pitchFamily="66" charset="0"/>
              </a:rPr>
              <a:t>They obey Bose-Einstein statistics</a:t>
            </a:r>
          </a:p>
          <a:p>
            <a:r>
              <a:rPr lang="en-GB" dirty="0" smtClean="0">
                <a:latin typeface="Comic Sans MS" pitchFamily="66" charset="0"/>
              </a:rPr>
              <a:t>For example mesons and exchange bosons (photons, gluons)</a:t>
            </a:r>
          </a:p>
          <a:p>
            <a:endParaRPr lang="en-GB" dirty="0" smtClean="0">
              <a:latin typeface="Comic Sans MS" pitchFamily="66" charset="0"/>
            </a:endParaRPr>
          </a:p>
          <a:p>
            <a:endParaRPr lang="en-GB" dirty="0" smtClean="0">
              <a:latin typeface="Comic Sans MS" pitchFamily="66" charset="0"/>
            </a:endParaRP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1905000"/>
            <a:ext cx="8229600" cy="4267200"/>
          </a:xfrm>
        </p:spPr>
        <p:txBody>
          <a:bodyPr>
            <a:normAutofit fontScale="70000" lnSpcReduction="20000"/>
          </a:bodyPr>
          <a:lstStyle/>
          <a:p>
            <a:pPr>
              <a:buNone/>
            </a:pPr>
            <a:r>
              <a:rPr lang="en-GB" dirty="0" smtClean="0">
                <a:latin typeface="Comic Sans MS" pitchFamily="66" charset="0"/>
              </a:rPr>
              <a:t>The Pauli Exclusion Principle</a:t>
            </a:r>
          </a:p>
          <a:p>
            <a:pPr>
              <a:buNone/>
            </a:pPr>
            <a:endParaRPr lang="en-GB" dirty="0" smtClean="0">
              <a:latin typeface="Comic Sans MS" pitchFamily="66" charset="0"/>
            </a:endParaRPr>
          </a:p>
          <a:p>
            <a:r>
              <a:rPr lang="en-GB" dirty="0" smtClean="0">
                <a:latin typeface="Comic Sans MS" pitchFamily="66" charset="0"/>
              </a:rPr>
              <a:t>“No two electrons can exist in the same quantum state” – 1925</a:t>
            </a:r>
          </a:p>
          <a:p>
            <a:r>
              <a:rPr lang="en-GB" dirty="0" smtClean="0">
                <a:latin typeface="Comic Sans MS" pitchFamily="66" charset="0"/>
              </a:rPr>
              <a:t>Or ’available orbits’ (Chemistry)</a:t>
            </a:r>
          </a:p>
          <a:p>
            <a:endParaRPr lang="en-GB" dirty="0" smtClean="0">
              <a:latin typeface="Comic Sans MS" pitchFamily="66" charset="0"/>
            </a:endParaRPr>
          </a:p>
          <a:p>
            <a:r>
              <a:rPr lang="en-GB" dirty="0" smtClean="0">
                <a:latin typeface="Comic Sans MS" pitchFamily="66" charset="0"/>
              </a:rPr>
              <a:t>Can be extended to</a:t>
            </a:r>
          </a:p>
          <a:p>
            <a:endParaRPr lang="en-GB" dirty="0" smtClean="0">
              <a:latin typeface="Comic Sans MS" pitchFamily="66" charset="0"/>
            </a:endParaRPr>
          </a:p>
          <a:p>
            <a:r>
              <a:rPr lang="en-GB" dirty="0" smtClean="0">
                <a:latin typeface="Comic Sans MS" pitchFamily="66" charset="0"/>
              </a:rPr>
              <a:t>No two fermions can occupy the same quantum state, if they have the same quantum numbers</a:t>
            </a:r>
          </a:p>
          <a:p>
            <a:endParaRPr lang="en-GB" dirty="0" smtClean="0">
              <a:latin typeface="Comic Sans MS" pitchFamily="66" charset="0"/>
            </a:endParaRPr>
          </a:p>
          <a:p>
            <a:r>
              <a:rPr lang="en-GB" dirty="0" smtClean="0">
                <a:latin typeface="Comic Sans MS" pitchFamily="66" charset="0"/>
              </a:rPr>
              <a:t>Bosons can!</a:t>
            </a: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2057400"/>
            <a:ext cx="8229600" cy="4114800"/>
          </a:xfrm>
        </p:spPr>
        <p:txBody>
          <a:bodyPr>
            <a:normAutofit fontScale="85000" lnSpcReduction="20000"/>
          </a:bodyPr>
          <a:lstStyle/>
          <a:p>
            <a:pPr>
              <a:buNone/>
            </a:pPr>
            <a:r>
              <a:rPr lang="en-GB" b="1" dirty="0" smtClean="0">
                <a:latin typeface="Comic Sans MS" pitchFamily="66" charset="0"/>
              </a:rPr>
              <a:t>Recall the HUP</a:t>
            </a:r>
          </a:p>
          <a:p>
            <a:endParaRPr lang="en-GB" dirty="0" smtClean="0">
              <a:latin typeface="Comic Sans MS" pitchFamily="66" charset="0"/>
            </a:endParaRPr>
          </a:p>
          <a:p>
            <a:r>
              <a:rPr lang="en-GB" dirty="0" smtClean="0">
                <a:latin typeface="Comic Sans MS" pitchFamily="66" charset="0"/>
              </a:rPr>
              <a:t>Suppose we can use this energy for a certain time (energy conservation)</a:t>
            </a:r>
          </a:p>
          <a:p>
            <a:r>
              <a:rPr lang="en-GB" dirty="0" smtClean="0">
                <a:latin typeface="Comic Sans MS" pitchFamily="66" charset="0"/>
              </a:rPr>
              <a:t>For example</a:t>
            </a:r>
          </a:p>
          <a:p>
            <a:pPr lvl="1"/>
            <a:r>
              <a:rPr lang="en-GB" dirty="0" err="1" smtClean="0">
                <a:latin typeface="Comic Sans MS" pitchFamily="66" charset="0"/>
              </a:rPr>
              <a:t>Tunneling</a:t>
            </a:r>
            <a:endParaRPr lang="en-GB" dirty="0" smtClean="0">
              <a:latin typeface="Comic Sans MS" pitchFamily="66" charset="0"/>
            </a:endParaRPr>
          </a:p>
          <a:p>
            <a:pPr lvl="1"/>
            <a:r>
              <a:rPr lang="en-GB" dirty="0" smtClean="0">
                <a:latin typeface="Comic Sans MS" pitchFamily="66" charset="0"/>
              </a:rPr>
              <a:t>Exchange</a:t>
            </a:r>
          </a:p>
          <a:p>
            <a:r>
              <a:rPr lang="en-GB" dirty="0" smtClean="0">
                <a:latin typeface="Comic Sans MS" pitchFamily="66" charset="0"/>
              </a:rPr>
              <a:t>The electromagnetic interaction is the exchange of a virtual photon between charged particles</a:t>
            </a:r>
          </a:p>
          <a:p>
            <a:endParaRPr lang="en-GB" dirty="0" smtClean="0">
              <a:latin typeface="Comic Sans MS" pitchFamily="66" charset="0"/>
            </a:endParaRPr>
          </a:p>
          <a:p>
            <a:pPr lvl="1">
              <a:buNone/>
            </a:pPr>
            <a:endParaRPr lang="en-GB" dirty="0" smtClean="0">
              <a:latin typeface="Comic Sans MS" pitchFamily="66" charset="0"/>
            </a:endParaRPr>
          </a:p>
          <a:p>
            <a:endParaRPr lang="en-GB" dirty="0" smtClean="0">
              <a:latin typeface="Comic Sans MS" pitchFamily="66" charset="0"/>
            </a:endParaRPr>
          </a:p>
          <a:p>
            <a:endParaRPr lang="en-GB" i="1" dirty="0" smtClean="0">
              <a:latin typeface="Comic Sans MS" pitchFamily="66" charset="0"/>
            </a:endParaRPr>
          </a:p>
        </p:txBody>
      </p:sp>
      <p:graphicFrame>
        <p:nvGraphicFramePr>
          <p:cNvPr id="249858" name="Object 2"/>
          <p:cNvGraphicFramePr>
            <a:graphicFrameLocks noChangeAspect="1"/>
          </p:cNvGraphicFramePr>
          <p:nvPr/>
        </p:nvGraphicFramePr>
        <p:xfrm>
          <a:off x="5486400" y="1524000"/>
          <a:ext cx="1831975" cy="1004888"/>
        </p:xfrm>
        <a:graphic>
          <a:graphicData uri="http://schemas.openxmlformats.org/presentationml/2006/ole">
            <p:oleObj spid="_x0000_s249858" name="Equation" r:id="rId3" imgW="723600" imgH="39348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2057400"/>
            <a:ext cx="8229600" cy="4114800"/>
          </a:xfrm>
        </p:spPr>
        <p:txBody>
          <a:bodyPr>
            <a:normAutofit fontScale="92500"/>
          </a:bodyPr>
          <a:lstStyle/>
          <a:p>
            <a:r>
              <a:rPr lang="en-GB" i="1" dirty="0" smtClean="0">
                <a:latin typeface="Comic Sans MS" pitchFamily="66" charset="0"/>
              </a:rPr>
              <a:t>An electron spends on average 1ns in an excited energy state in an atom. What is the uncertainty in the value of energy in the excited level?</a:t>
            </a:r>
          </a:p>
          <a:p>
            <a:endParaRPr lang="en-GB" i="1" dirty="0" smtClean="0">
              <a:latin typeface="Comic Sans MS" pitchFamily="66" charset="0"/>
            </a:endParaRPr>
          </a:p>
          <a:p>
            <a:r>
              <a:rPr lang="en-GB" dirty="0" smtClean="0">
                <a:latin typeface="Comic Sans MS" pitchFamily="66" charset="0"/>
              </a:rPr>
              <a:t>HUP suggests that energy conservation can be violated provided, in an interaction, the energy required is </a:t>
            </a:r>
            <a:r>
              <a:rPr lang="en-GB" dirty="0" smtClean="0">
                <a:latin typeface="Symbol" pitchFamily="18" charset="2"/>
              </a:rPr>
              <a:t>D</a:t>
            </a:r>
            <a:r>
              <a:rPr lang="en-GB" dirty="0" smtClean="0">
                <a:latin typeface="Comic Sans MS" pitchFamily="66" charset="0"/>
              </a:rPr>
              <a:t>E and the time is </a:t>
            </a:r>
            <a:r>
              <a:rPr lang="en-GB" dirty="0" err="1" smtClean="0">
                <a:latin typeface="Symbol" pitchFamily="18" charset="2"/>
              </a:rPr>
              <a:t>D</a:t>
            </a:r>
            <a:r>
              <a:rPr lang="en-GB" dirty="0" err="1" smtClean="0">
                <a:latin typeface="Comic Sans MS" pitchFamily="66" charset="0"/>
              </a:rPr>
              <a:t>t</a:t>
            </a:r>
            <a:endParaRPr lang="en-GB" dirty="0" smtClean="0">
              <a:latin typeface="Comic Sans MS" pitchFamily="66" charset="0"/>
            </a:endParaRPr>
          </a:p>
          <a:p>
            <a:endParaRPr lang="en-GB" dirty="0" smtClean="0">
              <a:latin typeface="Comic Sans MS" pitchFamily="66" charset="0"/>
            </a:endParaRPr>
          </a:p>
          <a:p>
            <a:pPr lvl="1">
              <a:buNone/>
            </a:pPr>
            <a:endParaRPr lang="en-GB" dirty="0" smtClean="0">
              <a:latin typeface="Comic Sans MS" pitchFamily="66" charset="0"/>
            </a:endParaRPr>
          </a:p>
          <a:p>
            <a:endParaRPr lang="en-GB" dirty="0" smtClean="0">
              <a:latin typeface="Comic Sans MS" pitchFamily="66" charset="0"/>
            </a:endParaRP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Quantum numbers</a:t>
            </a:r>
            <a:endParaRPr lang="en-GB" dirty="0">
              <a:latin typeface="Comic Sans MS" pitchFamily="66" charset="0"/>
            </a:endParaRPr>
          </a:p>
        </p:txBody>
      </p:sp>
      <p:sp>
        <p:nvSpPr>
          <p:cNvPr id="3" name="Content Placeholder 2"/>
          <p:cNvSpPr>
            <a:spLocks noGrp="1"/>
          </p:cNvSpPr>
          <p:nvPr>
            <p:ph idx="1"/>
          </p:nvPr>
        </p:nvSpPr>
        <p:spPr>
          <a:xfrm>
            <a:off x="457200" y="2057400"/>
            <a:ext cx="8229600" cy="4114800"/>
          </a:xfrm>
        </p:spPr>
        <p:txBody>
          <a:bodyPr>
            <a:normAutofit fontScale="77500" lnSpcReduction="20000"/>
          </a:bodyPr>
          <a:lstStyle/>
          <a:p>
            <a:r>
              <a:rPr lang="en-GB" i="1" dirty="0" smtClean="0">
                <a:latin typeface="Comic Sans MS" pitchFamily="66" charset="0"/>
              </a:rPr>
              <a:t>Imagine a ball of mass 1kg having 9J of energy and a wall 1m high. Show that, in classical physics, the ball cannot make it over the wall? If we consider quantum physics in what time interval must the action occur in order for it to be possible? Why can this not happen?</a:t>
            </a:r>
          </a:p>
          <a:p>
            <a:endParaRPr lang="en-GB" i="1" dirty="0" smtClean="0">
              <a:latin typeface="Comic Sans MS" pitchFamily="66" charset="0"/>
            </a:endParaRPr>
          </a:p>
          <a:p>
            <a:r>
              <a:rPr lang="en-GB" i="1" dirty="0" smtClean="0">
                <a:latin typeface="Comic Sans MS" pitchFamily="66" charset="0"/>
              </a:rPr>
              <a:t>Now consider and electron, 1eV short of a 2eV barrier (similar to the energy levels in an atom). What is the time interval in this case? </a:t>
            </a:r>
          </a:p>
          <a:p>
            <a:r>
              <a:rPr lang="en-GB" dirty="0" smtClean="0">
                <a:latin typeface="Comic Sans MS" pitchFamily="66" charset="0"/>
              </a:rPr>
              <a:t>A fast electron can make it, this is the basis of the tunnelling microscope</a:t>
            </a:r>
          </a:p>
          <a:p>
            <a:endParaRPr lang="en-GB" i="1" dirty="0" smtClean="0">
              <a:latin typeface="Comic Sans MS" pitchFamily="66" charset="0"/>
            </a:endParaRPr>
          </a:p>
          <a:p>
            <a:endParaRPr lang="en-GB" dirty="0" smtClean="0">
              <a:latin typeface="Comic Sans MS" pitchFamily="66" charset="0"/>
            </a:endParaRPr>
          </a:p>
          <a:p>
            <a:pPr lvl="1">
              <a:buNone/>
            </a:pPr>
            <a:endParaRPr lang="en-GB" dirty="0" smtClean="0">
              <a:latin typeface="Comic Sans MS" pitchFamily="66" charset="0"/>
            </a:endParaRPr>
          </a:p>
          <a:p>
            <a:endParaRPr lang="en-GB" dirty="0" smtClean="0">
              <a:latin typeface="Comic Sans MS" pitchFamily="66" charset="0"/>
            </a:endParaRP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Virtual particles - Extra</a:t>
            </a:r>
            <a:endParaRPr lang="en-GB" dirty="0">
              <a:latin typeface="Comic Sans MS" pitchFamily="66" charset="0"/>
            </a:endParaRPr>
          </a:p>
        </p:txBody>
      </p:sp>
      <p:sp>
        <p:nvSpPr>
          <p:cNvPr id="3" name="Content Placeholder 2"/>
          <p:cNvSpPr>
            <a:spLocks noGrp="1"/>
          </p:cNvSpPr>
          <p:nvPr>
            <p:ph idx="1"/>
          </p:nvPr>
        </p:nvSpPr>
        <p:spPr>
          <a:xfrm>
            <a:off x="457200" y="2057400"/>
            <a:ext cx="8229600" cy="4114800"/>
          </a:xfrm>
        </p:spPr>
        <p:txBody>
          <a:bodyPr>
            <a:normAutofit/>
          </a:bodyPr>
          <a:lstStyle/>
          <a:p>
            <a:r>
              <a:rPr lang="en-GB" dirty="0" smtClean="0">
                <a:latin typeface="Comic Sans MS" pitchFamily="66" charset="0"/>
              </a:rPr>
              <a:t>That was an example of Tunnelling</a:t>
            </a:r>
          </a:p>
          <a:p>
            <a:endParaRPr lang="en-GB" dirty="0" smtClean="0">
              <a:latin typeface="Comic Sans MS" pitchFamily="66" charset="0"/>
            </a:endParaRPr>
          </a:p>
          <a:p>
            <a:r>
              <a:rPr lang="en-GB" dirty="0" smtClean="0">
                <a:latin typeface="Comic Sans MS" pitchFamily="66" charset="0"/>
              </a:rPr>
              <a:t>HUP can also lead to virtual particles</a:t>
            </a:r>
          </a:p>
          <a:p>
            <a:endParaRPr lang="en-GB" i="1" dirty="0" smtClean="0">
              <a:latin typeface="Comic Sans MS" pitchFamily="66" charset="0"/>
            </a:endParaRPr>
          </a:p>
          <a:p>
            <a:endParaRPr lang="en-GB" dirty="0" smtClean="0">
              <a:latin typeface="Comic Sans MS" pitchFamily="66" charset="0"/>
            </a:endParaRPr>
          </a:p>
          <a:p>
            <a:pPr lvl="1">
              <a:buNone/>
            </a:pPr>
            <a:endParaRPr lang="en-GB" dirty="0" smtClean="0">
              <a:latin typeface="Comic Sans MS" pitchFamily="66" charset="0"/>
            </a:endParaRPr>
          </a:p>
          <a:p>
            <a:endParaRPr lang="en-GB" dirty="0" smtClean="0">
              <a:latin typeface="Comic Sans MS" pitchFamily="66" charset="0"/>
            </a:endParaRPr>
          </a:p>
          <a:p>
            <a:endParaRPr lang="en-GB" i="1" dirty="0" smtClean="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p:txBody>
          <a:bodyPr>
            <a:normAutofit fontScale="70000" lnSpcReduction="20000"/>
          </a:bodyPr>
          <a:lstStyle/>
          <a:p>
            <a:pPr>
              <a:buNone/>
            </a:pPr>
            <a:r>
              <a:rPr lang="en-GB" b="1" dirty="0" smtClean="0">
                <a:latin typeface="Comic Sans MS" pitchFamily="66" charset="0"/>
              </a:rPr>
              <a:t>Feynman Diagrams - Objectives</a:t>
            </a:r>
          </a:p>
          <a:p>
            <a:pPr>
              <a:buNone/>
            </a:pPr>
            <a:endParaRPr lang="en-GB" dirty="0" smtClean="0">
              <a:latin typeface="Comic Sans MS" pitchFamily="66" charset="0"/>
            </a:endParaRPr>
          </a:p>
          <a:p>
            <a:r>
              <a:rPr lang="en-GB" dirty="0" smtClean="0">
                <a:latin typeface="Comic Sans MS" pitchFamily="66" charset="0"/>
              </a:rPr>
              <a:t>Describe what is meant by a Feynman diagram</a:t>
            </a:r>
          </a:p>
          <a:p>
            <a:r>
              <a:rPr lang="en-GB" dirty="0" smtClean="0">
                <a:latin typeface="Comic Sans MS" pitchFamily="66" charset="0"/>
              </a:rPr>
              <a:t>Discuss how a Feynman diagram may be used to calculate probabilities for fundamental processes (numerical values not required)</a:t>
            </a:r>
          </a:p>
          <a:p>
            <a:r>
              <a:rPr lang="en-GB" dirty="0" smtClean="0">
                <a:latin typeface="Comic Sans MS" pitchFamily="66" charset="0"/>
              </a:rPr>
              <a:t>Describe what is meant by virtual particles</a:t>
            </a:r>
          </a:p>
          <a:p>
            <a:r>
              <a:rPr lang="en-GB" dirty="0" smtClean="0">
                <a:latin typeface="Comic Sans MS" pitchFamily="66" charset="0"/>
              </a:rPr>
              <a:t>Apply the formula for the range R for interactions (Yukawa’s prediction and determination of W and Z masses)</a:t>
            </a:r>
          </a:p>
          <a:p>
            <a:r>
              <a:rPr lang="en-GB" dirty="0" smtClean="0">
                <a:latin typeface="Comic Sans MS" pitchFamily="66" charset="0"/>
              </a:rPr>
              <a:t>Describe pair annihilation and pair production through Feynman diagrams.</a:t>
            </a:r>
          </a:p>
          <a:p>
            <a:r>
              <a:rPr lang="en-GB" dirty="0" smtClean="0">
                <a:latin typeface="Comic Sans MS" pitchFamily="66" charset="0"/>
              </a:rPr>
              <a:t>Predict particle processes using Feynman diagrams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3429000"/>
          </a:xfrm>
        </p:spPr>
        <p:txBody>
          <a:bodyPr>
            <a:normAutofit fontScale="85000" lnSpcReduction="20000"/>
          </a:bodyPr>
          <a:lstStyle/>
          <a:p>
            <a:endParaRPr lang="en-GB" dirty="0" smtClean="0">
              <a:latin typeface="Comic Sans MS" pitchFamily="66" charset="0"/>
            </a:endParaRPr>
          </a:p>
          <a:p>
            <a:r>
              <a:rPr lang="en-GB" dirty="0" smtClean="0">
                <a:latin typeface="Comic Sans MS" pitchFamily="66" charset="0"/>
              </a:rPr>
              <a:t>Are a simplified representation of particle interactions</a:t>
            </a:r>
          </a:p>
          <a:p>
            <a:endParaRPr lang="en-GB" dirty="0" smtClean="0">
              <a:latin typeface="Comic Sans MS" pitchFamily="66" charset="0"/>
            </a:endParaRPr>
          </a:p>
          <a:p>
            <a:pPr lvl="1"/>
            <a:r>
              <a:rPr lang="en-GB" dirty="0" smtClean="0">
                <a:latin typeface="Comic Sans MS" pitchFamily="66" charset="0"/>
              </a:rPr>
              <a:t>AND</a:t>
            </a:r>
          </a:p>
          <a:p>
            <a:pPr lvl="1"/>
            <a:endParaRPr lang="en-GB" dirty="0" smtClean="0">
              <a:latin typeface="Comic Sans MS" pitchFamily="66" charset="0"/>
            </a:endParaRPr>
          </a:p>
          <a:p>
            <a:r>
              <a:rPr lang="en-GB" dirty="0" smtClean="0">
                <a:latin typeface="Comic Sans MS" pitchFamily="66" charset="0"/>
              </a:rPr>
              <a:t>A mathematical tool used to calculate the probability of an interaction occurring through the addition of all possible states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3429000"/>
          </a:xfrm>
        </p:spPr>
        <p:txBody>
          <a:bodyPr>
            <a:normAutofit/>
          </a:bodyPr>
          <a:lstStyle/>
          <a:p>
            <a:pPr>
              <a:buNone/>
            </a:pPr>
            <a:r>
              <a:rPr lang="en-GB" b="1" dirty="0" smtClean="0">
                <a:latin typeface="Comic Sans MS" pitchFamily="66" charset="0"/>
              </a:rPr>
              <a:t>Virtual particle – exchange</a:t>
            </a:r>
          </a:p>
        </p:txBody>
      </p:sp>
      <p:grpSp>
        <p:nvGrpSpPr>
          <p:cNvPr id="11" name="Group 10"/>
          <p:cNvGrpSpPr/>
          <p:nvPr/>
        </p:nvGrpSpPr>
        <p:grpSpPr>
          <a:xfrm rot="599104">
            <a:off x="1802392" y="3428074"/>
            <a:ext cx="3505200" cy="1588"/>
            <a:chOff x="990600" y="2895600"/>
            <a:chExt cx="3505200" cy="1588"/>
          </a:xfrm>
        </p:grpSpPr>
        <p:cxnSp>
          <p:nvCxnSpPr>
            <p:cNvPr id="8" name="Straight Connector 7"/>
            <p:cNvCxnSpPr/>
            <p:nvPr/>
          </p:nvCxnSpPr>
          <p:spPr>
            <a:xfrm>
              <a:off x="990600" y="28956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28956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rot="20780961">
            <a:off x="5208481" y="3309193"/>
            <a:ext cx="3505200" cy="1588"/>
            <a:chOff x="990600" y="2895600"/>
            <a:chExt cx="3505200" cy="1588"/>
          </a:xfrm>
        </p:grpSpPr>
        <p:cxnSp>
          <p:nvCxnSpPr>
            <p:cNvPr id="13" name="Straight Connector 12"/>
            <p:cNvCxnSpPr/>
            <p:nvPr/>
          </p:nvCxnSpPr>
          <p:spPr>
            <a:xfrm>
              <a:off x="990600" y="28956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28956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rot="20302027">
            <a:off x="791248" y="5522855"/>
            <a:ext cx="3505200" cy="1588"/>
            <a:chOff x="990600" y="2895600"/>
            <a:chExt cx="3505200" cy="1588"/>
          </a:xfrm>
        </p:grpSpPr>
        <p:cxnSp>
          <p:nvCxnSpPr>
            <p:cNvPr id="16" name="Straight Connector 15"/>
            <p:cNvCxnSpPr/>
            <p:nvPr/>
          </p:nvCxnSpPr>
          <p:spPr>
            <a:xfrm>
              <a:off x="990600" y="28956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90600" y="28956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rot="418159">
            <a:off x="4178146" y="5089451"/>
            <a:ext cx="3505200" cy="1588"/>
            <a:chOff x="990600" y="2895600"/>
            <a:chExt cx="3505200" cy="1588"/>
          </a:xfrm>
        </p:grpSpPr>
        <p:cxnSp>
          <p:nvCxnSpPr>
            <p:cNvPr id="19" name="Straight Connector 18"/>
            <p:cNvCxnSpPr/>
            <p:nvPr/>
          </p:nvCxnSpPr>
          <p:spPr>
            <a:xfrm>
              <a:off x="990600" y="28956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90600" y="28956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3" name="Freeform 22"/>
          <p:cNvSpPr/>
          <p:nvPr/>
        </p:nvSpPr>
        <p:spPr>
          <a:xfrm rot="18714936">
            <a:off x="3891312" y="4131092"/>
            <a:ext cx="1624012" cy="328625"/>
          </a:xfrm>
          <a:custGeom>
            <a:avLst/>
            <a:gdLst>
              <a:gd name="connsiteX0" fmla="*/ 0 w 6686550"/>
              <a:gd name="connsiteY0" fmla="*/ 604850 h 1270203"/>
              <a:gd name="connsiteX1" fmla="*/ 114300 w 6686550"/>
              <a:gd name="connsiteY1" fmla="*/ 433400 h 1270203"/>
              <a:gd name="connsiteX2" fmla="*/ 142875 w 6686550"/>
              <a:gd name="connsiteY2" fmla="*/ 390538 h 1270203"/>
              <a:gd name="connsiteX3" fmla="*/ 285750 w 6686550"/>
              <a:gd name="connsiteY3" fmla="*/ 261950 h 1270203"/>
              <a:gd name="connsiteX4" fmla="*/ 400050 w 6686550"/>
              <a:gd name="connsiteY4" fmla="*/ 161938 h 1270203"/>
              <a:gd name="connsiteX5" fmla="*/ 500062 w 6686550"/>
              <a:gd name="connsiteY5" fmla="*/ 119075 h 1270203"/>
              <a:gd name="connsiteX6" fmla="*/ 542925 w 6686550"/>
              <a:gd name="connsiteY6" fmla="*/ 76213 h 1270203"/>
              <a:gd name="connsiteX7" fmla="*/ 585787 w 6686550"/>
              <a:gd name="connsiteY7" fmla="*/ 61925 h 1270203"/>
              <a:gd name="connsiteX8" fmla="*/ 628650 w 6686550"/>
              <a:gd name="connsiteY8" fmla="*/ 33350 h 1270203"/>
              <a:gd name="connsiteX9" fmla="*/ 842962 w 6686550"/>
              <a:gd name="connsiteY9" fmla="*/ 47638 h 1270203"/>
              <a:gd name="connsiteX10" fmla="*/ 1285875 w 6686550"/>
              <a:gd name="connsiteY10" fmla="*/ 619138 h 1270203"/>
              <a:gd name="connsiteX11" fmla="*/ 1328737 w 6686550"/>
              <a:gd name="connsiteY11" fmla="*/ 662000 h 1270203"/>
              <a:gd name="connsiteX12" fmla="*/ 1371600 w 6686550"/>
              <a:gd name="connsiteY12" fmla="*/ 762013 h 1270203"/>
              <a:gd name="connsiteX13" fmla="*/ 1443037 w 6686550"/>
              <a:gd name="connsiteY13" fmla="*/ 862025 h 1270203"/>
              <a:gd name="connsiteX14" fmla="*/ 1457325 w 6686550"/>
              <a:gd name="connsiteY14" fmla="*/ 904888 h 1270203"/>
              <a:gd name="connsiteX15" fmla="*/ 1485900 w 6686550"/>
              <a:gd name="connsiteY15" fmla="*/ 947750 h 1270203"/>
              <a:gd name="connsiteX16" fmla="*/ 1571625 w 6686550"/>
              <a:gd name="connsiteY16" fmla="*/ 1090625 h 1270203"/>
              <a:gd name="connsiteX17" fmla="*/ 1643062 w 6686550"/>
              <a:gd name="connsiteY17" fmla="*/ 1176350 h 1270203"/>
              <a:gd name="connsiteX18" fmla="*/ 1685925 w 6686550"/>
              <a:gd name="connsiteY18" fmla="*/ 1204925 h 1270203"/>
              <a:gd name="connsiteX19" fmla="*/ 1800225 w 6686550"/>
              <a:gd name="connsiteY19" fmla="*/ 1219213 h 1270203"/>
              <a:gd name="connsiteX20" fmla="*/ 1857375 w 6686550"/>
              <a:gd name="connsiteY20" fmla="*/ 1233500 h 1270203"/>
              <a:gd name="connsiteX21" fmla="*/ 1900237 w 6686550"/>
              <a:gd name="connsiteY21" fmla="*/ 1262075 h 1270203"/>
              <a:gd name="connsiteX22" fmla="*/ 2128837 w 6686550"/>
              <a:gd name="connsiteY22" fmla="*/ 1233500 h 1270203"/>
              <a:gd name="connsiteX23" fmla="*/ 2171700 w 6686550"/>
              <a:gd name="connsiteY23" fmla="*/ 1176350 h 1270203"/>
              <a:gd name="connsiteX24" fmla="*/ 2343150 w 6686550"/>
              <a:gd name="connsiteY24" fmla="*/ 1033475 h 1270203"/>
              <a:gd name="connsiteX25" fmla="*/ 2428875 w 6686550"/>
              <a:gd name="connsiteY25" fmla="*/ 890600 h 1270203"/>
              <a:gd name="connsiteX26" fmla="*/ 2471737 w 6686550"/>
              <a:gd name="connsiteY26" fmla="*/ 862025 h 1270203"/>
              <a:gd name="connsiteX27" fmla="*/ 2543175 w 6686550"/>
              <a:gd name="connsiteY27" fmla="*/ 762013 h 1270203"/>
              <a:gd name="connsiteX28" fmla="*/ 2600325 w 6686550"/>
              <a:gd name="connsiteY28" fmla="*/ 676288 h 1270203"/>
              <a:gd name="connsiteX29" fmla="*/ 2700337 w 6686550"/>
              <a:gd name="connsiteY29" fmla="*/ 533413 h 1270203"/>
              <a:gd name="connsiteX30" fmla="*/ 2743200 w 6686550"/>
              <a:gd name="connsiteY30" fmla="*/ 447688 h 1270203"/>
              <a:gd name="connsiteX31" fmla="*/ 2800350 w 6686550"/>
              <a:gd name="connsiteY31" fmla="*/ 361963 h 1270203"/>
              <a:gd name="connsiteX32" fmla="*/ 2857500 w 6686550"/>
              <a:gd name="connsiteY32" fmla="*/ 276238 h 1270203"/>
              <a:gd name="connsiteX33" fmla="*/ 2943225 w 6686550"/>
              <a:gd name="connsiteY33" fmla="*/ 219088 h 1270203"/>
              <a:gd name="connsiteX34" fmla="*/ 2986087 w 6686550"/>
              <a:gd name="connsiteY34" fmla="*/ 190513 h 1270203"/>
              <a:gd name="connsiteX35" fmla="*/ 3086100 w 6686550"/>
              <a:gd name="connsiteY35" fmla="*/ 90500 h 1270203"/>
              <a:gd name="connsiteX36" fmla="*/ 3143250 w 6686550"/>
              <a:gd name="connsiteY36" fmla="*/ 76213 h 1270203"/>
              <a:gd name="connsiteX37" fmla="*/ 3257550 w 6686550"/>
              <a:gd name="connsiteY37" fmla="*/ 90500 h 1270203"/>
              <a:gd name="connsiteX38" fmla="*/ 3386137 w 6686550"/>
              <a:gd name="connsiteY38" fmla="*/ 147650 h 1270203"/>
              <a:gd name="connsiteX39" fmla="*/ 3500437 w 6686550"/>
              <a:gd name="connsiteY39" fmla="*/ 190513 h 1270203"/>
              <a:gd name="connsiteX40" fmla="*/ 3571875 w 6686550"/>
              <a:gd name="connsiteY40" fmla="*/ 276238 h 1270203"/>
              <a:gd name="connsiteX41" fmla="*/ 3614737 w 6686550"/>
              <a:gd name="connsiteY41" fmla="*/ 319100 h 1270203"/>
              <a:gd name="connsiteX42" fmla="*/ 3671887 w 6686550"/>
              <a:gd name="connsiteY42" fmla="*/ 433400 h 1270203"/>
              <a:gd name="connsiteX43" fmla="*/ 3729037 w 6686550"/>
              <a:gd name="connsiteY43" fmla="*/ 547700 h 1270203"/>
              <a:gd name="connsiteX44" fmla="*/ 3743325 w 6686550"/>
              <a:gd name="connsiteY44" fmla="*/ 633425 h 1270203"/>
              <a:gd name="connsiteX45" fmla="*/ 3771900 w 6686550"/>
              <a:gd name="connsiteY45" fmla="*/ 733438 h 1270203"/>
              <a:gd name="connsiteX46" fmla="*/ 3800475 w 6686550"/>
              <a:gd name="connsiteY46" fmla="*/ 804875 h 1270203"/>
              <a:gd name="connsiteX47" fmla="*/ 3829050 w 6686550"/>
              <a:gd name="connsiteY47" fmla="*/ 847738 h 1270203"/>
              <a:gd name="connsiteX48" fmla="*/ 3914775 w 6686550"/>
              <a:gd name="connsiteY48" fmla="*/ 962038 h 1270203"/>
              <a:gd name="connsiteX49" fmla="*/ 3986212 w 6686550"/>
              <a:gd name="connsiteY49" fmla="*/ 1062050 h 1270203"/>
              <a:gd name="connsiteX50" fmla="*/ 4029075 w 6686550"/>
              <a:gd name="connsiteY50" fmla="*/ 1147775 h 1270203"/>
              <a:gd name="connsiteX51" fmla="*/ 4300537 w 6686550"/>
              <a:gd name="connsiteY51" fmla="*/ 1190638 h 1270203"/>
              <a:gd name="connsiteX52" fmla="*/ 4343400 w 6686550"/>
              <a:gd name="connsiteY52" fmla="*/ 1204925 h 1270203"/>
              <a:gd name="connsiteX53" fmla="*/ 4672012 w 6686550"/>
              <a:gd name="connsiteY53" fmla="*/ 1204925 h 1270203"/>
              <a:gd name="connsiteX54" fmla="*/ 4757737 w 6686550"/>
              <a:gd name="connsiteY54" fmla="*/ 1147775 h 1270203"/>
              <a:gd name="connsiteX55" fmla="*/ 4772025 w 6686550"/>
              <a:gd name="connsiteY55" fmla="*/ 1104913 h 1270203"/>
              <a:gd name="connsiteX56" fmla="*/ 4857750 w 6686550"/>
              <a:gd name="connsiteY56" fmla="*/ 1019188 h 1270203"/>
              <a:gd name="connsiteX57" fmla="*/ 4886325 w 6686550"/>
              <a:gd name="connsiteY57" fmla="*/ 976325 h 1270203"/>
              <a:gd name="connsiteX58" fmla="*/ 4972050 w 6686550"/>
              <a:gd name="connsiteY58" fmla="*/ 876313 h 1270203"/>
              <a:gd name="connsiteX59" fmla="*/ 5014912 w 6686550"/>
              <a:gd name="connsiteY59" fmla="*/ 790588 h 1270203"/>
              <a:gd name="connsiteX60" fmla="*/ 5043487 w 6686550"/>
              <a:gd name="connsiteY60" fmla="*/ 733438 h 1270203"/>
              <a:gd name="connsiteX61" fmla="*/ 5086350 w 6686550"/>
              <a:gd name="connsiteY61" fmla="*/ 690575 h 1270203"/>
              <a:gd name="connsiteX62" fmla="*/ 5143500 w 6686550"/>
              <a:gd name="connsiteY62" fmla="*/ 590563 h 1270203"/>
              <a:gd name="connsiteX63" fmla="*/ 5172075 w 6686550"/>
              <a:gd name="connsiteY63" fmla="*/ 547700 h 1270203"/>
              <a:gd name="connsiteX64" fmla="*/ 5229225 w 6686550"/>
              <a:gd name="connsiteY64" fmla="*/ 490550 h 1270203"/>
              <a:gd name="connsiteX65" fmla="*/ 5257800 w 6686550"/>
              <a:gd name="connsiteY65" fmla="*/ 447688 h 1270203"/>
              <a:gd name="connsiteX66" fmla="*/ 5343525 w 6686550"/>
              <a:gd name="connsiteY66" fmla="*/ 361963 h 1270203"/>
              <a:gd name="connsiteX67" fmla="*/ 5386387 w 6686550"/>
              <a:gd name="connsiteY67" fmla="*/ 304813 h 1270203"/>
              <a:gd name="connsiteX68" fmla="*/ 5486400 w 6686550"/>
              <a:gd name="connsiteY68" fmla="*/ 204800 h 1270203"/>
              <a:gd name="connsiteX69" fmla="*/ 5514975 w 6686550"/>
              <a:gd name="connsiteY69" fmla="*/ 161938 h 1270203"/>
              <a:gd name="connsiteX70" fmla="*/ 5600700 w 6686550"/>
              <a:gd name="connsiteY70" fmla="*/ 119075 h 1270203"/>
              <a:gd name="connsiteX71" fmla="*/ 5643562 w 6686550"/>
              <a:gd name="connsiteY71" fmla="*/ 90500 h 1270203"/>
              <a:gd name="connsiteX72" fmla="*/ 5757862 w 6686550"/>
              <a:gd name="connsiteY72" fmla="*/ 61925 h 1270203"/>
              <a:gd name="connsiteX73" fmla="*/ 5829300 w 6686550"/>
              <a:gd name="connsiteY73" fmla="*/ 76213 h 1270203"/>
              <a:gd name="connsiteX74" fmla="*/ 5929312 w 6686550"/>
              <a:gd name="connsiteY74" fmla="*/ 90500 h 1270203"/>
              <a:gd name="connsiteX75" fmla="*/ 5972175 w 6686550"/>
              <a:gd name="connsiteY75" fmla="*/ 104788 h 1270203"/>
              <a:gd name="connsiteX76" fmla="*/ 6015037 w 6686550"/>
              <a:gd name="connsiteY76" fmla="*/ 161938 h 1270203"/>
              <a:gd name="connsiteX77" fmla="*/ 6100762 w 6686550"/>
              <a:gd name="connsiteY77" fmla="*/ 204800 h 1270203"/>
              <a:gd name="connsiteX78" fmla="*/ 6229350 w 6686550"/>
              <a:gd name="connsiteY78" fmla="*/ 347675 h 1270203"/>
              <a:gd name="connsiteX79" fmla="*/ 6272212 w 6686550"/>
              <a:gd name="connsiteY79" fmla="*/ 390538 h 1270203"/>
              <a:gd name="connsiteX80" fmla="*/ 6329362 w 6686550"/>
              <a:gd name="connsiteY80" fmla="*/ 476263 h 1270203"/>
              <a:gd name="connsiteX81" fmla="*/ 6357937 w 6686550"/>
              <a:gd name="connsiteY81" fmla="*/ 519125 h 1270203"/>
              <a:gd name="connsiteX82" fmla="*/ 6415087 w 6686550"/>
              <a:gd name="connsiteY82" fmla="*/ 576275 h 1270203"/>
              <a:gd name="connsiteX83" fmla="*/ 6500812 w 6686550"/>
              <a:gd name="connsiteY83" fmla="*/ 690575 h 1270203"/>
              <a:gd name="connsiteX84" fmla="*/ 6543675 w 6686550"/>
              <a:gd name="connsiteY84" fmla="*/ 790588 h 1270203"/>
              <a:gd name="connsiteX85" fmla="*/ 6600825 w 6686550"/>
              <a:gd name="connsiteY85" fmla="*/ 876313 h 1270203"/>
              <a:gd name="connsiteX86" fmla="*/ 6686550 w 6686550"/>
              <a:gd name="connsiteY86" fmla="*/ 962038 h 1270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6686550" h="1270203">
                <a:moveTo>
                  <a:pt x="0" y="604850"/>
                </a:moveTo>
                <a:lnTo>
                  <a:pt x="114300" y="433400"/>
                </a:lnTo>
                <a:cubicBezTo>
                  <a:pt x="123825" y="419113"/>
                  <a:pt x="130733" y="402680"/>
                  <a:pt x="142875" y="390538"/>
                </a:cubicBezTo>
                <a:cubicBezTo>
                  <a:pt x="359324" y="174089"/>
                  <a:pt x="129163" y="396168"/>
                  <a:pt x="285750" y="261950"/>
                </a:cubicBezTo>
                <a:cubicBezTo>
                  <a:pt x="358042" y="199985"/>
                  <a:pt x="300961" y="227997"/>
                  <a:pt x="400050" y="161938"/>
                </a:cubicBezTo>
                <a:cubicBezTo>
                  <a:pt x="435359" y="138399"/>
                  <a:pt x="461963" y="131775"/>
                  <a:pt x="500062" y="119075"/>
                </a:cubicBezTo>
                <a:cubicBezTo>
                  <a:pt x="514350" y="104788"/>
                  <a:pt x="526113" y="87421"/>
                  <a:pt x="542925" y="76213"/>
                </a:cubicBezTo>
                <a:cubicBezTo>
                  <a:pt x="555456" y="67859"/>
                  <a:pt x="572317" y="68660"/>
                  <a:pt x="585787" y="61925"/>
                </a:cubicBezTo>
                <a:cubicBezTo>
                  <a:pt x="601146" y="54246"/>
                  <a:pt x="614362" y="42875"/>
                  <a:pt x="628650" y="33350"/>
                </a:cubicBezTo>
                <a:cubicBezTo>
                  <a:pt x="700087" y="38113"/>
                  <a:pt x="789515" y="0"/>
                  <a:pt x="842962" y="47638"/>
                </a:cubicBezTo>
                <a:cubicBezTo>
                  <a:pt x="1022881" y="208001"/>
                  <a:pt x="1136390" y="430084"/>
                  <a:pt x="1285875" y="619138"/>
                </a:cubicBezTo>
                <a:cubicBezTo>
                  <a:pt x="1298407" y="634987"/>
                  <a:pt x="1314450" y="647713"/>
                  <a:pt x="1328737" y="662000"/>
                </a:cubicBezTo>
                <a:cubicBezTo>
                  <a:pt x="1342626" y="703667"/>
                  <a:pt x="1346379" y="721659"/>
                  <a:pt x="1371600" y="762013"/>
                </a:cubicBezTo>
                <a:cubicBezTo>
                  <a:pt x="1387775" y="787893"/>
                  <a:pt x="1427927" y="831805"/>
                  <a:pt x="1443037" y="862025"/>
                </a:cubicBezTo>
                <a:cubicBezTo>
                  <a:pt x="1449772" y="875496"/>
                  <a:pt x="1450590" y="891417"/>
                  <a:pt x="1457325" y="904888"/>
                </a:cubicBezTo>
                <a:cubicBezTo>
                  <a:pt x="1465004" y="920246"/>
                  <a:pt x="1477381" y="932841"/>
                  <a:pt x="1485900" y="947750"/>
                </a:cubicBezTo>
                <a:cubicBezTo>
                  <a:pt x="1573772" y="1101526"/>
                  <a:pt x="1431812" y="880904"/>
                  <a:pt x="1571625" y="1090625"/>
                </a:cubicBezTo>
                <a:cubicBezTo>
                  <a:pt x="1599722" y="1132771"/>
                  <a:pt x="1601808" y="1141972"/>
                  <a:pt x="1643062" y="1176350"/>
                </a:cubicBezTo>
                <a:cubicBezTo>
                  <a:pt x="1656254" y="1187343"/>
                  <a:pt x="1669358" y="1200407"/>
                  <a:pt x="1685925" y="1204925"/>
                </a:cubicBezTo>
                <a:cubicBezTo>
                  <a:pt x="1722969" y="1215028"/>
                  <a:pt x="1762351" y="1212901"/>
                  <a:pt x="1800225" y="1219213"/>
                </a:cubicBezTo>
                <a:cubicBezTo>
                  <a:pt x="1819594" y="1222441"/>
                  <a:pt x="1838325" y="1228738"/>
                  <a:pt x="1857375" y="1233500"/>
                </a:cubicBezTo>
                <a:cubicBezTo>
                  <a:pt x="1871662" y="1243025"/>
                  <a:pt x="1883099" y="1261004"/>
                  <a:pt x="1900237" y="1262075"/>
                </a:cubicBezTo>
                <a:cubicBezTo>
                  <a:pt x="2030284" y="1270203"/>
                  <a:pt x="2044215" y="1261709"/>
                  <a:pt x="2128837" y="1233500"/>
                </a:cubicBezTo>
                <a:cubicBezTo>
                  <a:pt x="2143125" y="1214450"/>
                  <a:pt x="2153902" y="1192170"/>
                  <a:pt x="2171700" y="1176350"/>
                </a:cubicBezTo>
                <a:cubicBezTo>
                  <a:pt x="2230778" y="1123836"/>
                  <a:pt x="2304062" y="1111651"/>
                  <a:pt x="2343150" y="1033475"/>
                </a:cubicBezTo>
                <a:cubicBezTo>
                  <a:pt x="2360353" y="999070"/>
                  <a:pt x="2403013" y="907841"/>
                  <a:pt x="2428875" y="890600"/>
                </a:cubicBezTo>
                <a:lnTo>
                  <a:pt x="2471737" y="862025"/>
                </a:lnTo>
                <a:cubicBezTo>
                  <a:pt x="2564650" y="722657"/>
                  <a:pt x="2419105" y="939255"/>
                  <a:pt x="2543175" y="762013"/>
                </a:cubicBezTo>
                <a:cubicBezTo>
                  <a:pt x="2562869" y="733878"/>
                  <a:pt x="2579719" y="703762"/>
                  <a:pt x="2600325" y="676288"/>
                </a:cubicBezTo>
                <a:cubicBezTo>
                  <a:pt x="2619886" y="650206"/>
                  <a:pt x="2693301" y="554519"/>
                  <a:pt x="2700337" y="533413"/>
                </a:cubicBezTo>
                <a:cubicBezTo>
                  <a:pt x="2720055" y="474260"/>
                  <a:pt x="2706271" y="503081"/>
                  <a:pt x="2743200" y="447688"/>
                </a:cubicBezTo>
                <a:cubicBezTo>
                  <a:pt x="2772934" y="328747"/>
                  <a:pt x="2731282" y="440897"/>
                  <a:pt x="2800350" y="361963"/>
                </a:cubicBezTo>
                <a:cubicBezTo>
                  <a:pt x="2822965" y="336117"/>
                  <a:pt x="2828925" y="295288"/>
                  <a:pt x="2857500" y="276238"/>
                </a:cubicBezTo>
                <a:lnTo>
                  <a:pt x="2943225" y="219088"/>
                </a:lnTo>
                <a:lnTo>
                  <a:pt x="2986087" y="190513"/>
                </a:lnTo>
                <a:cubicBezTo>
                  <a:pt x="3044843" y="102379"/>
                  <a:pt x="3013616" y="111210"/>
                  <a:pt x="3086100" y="90500"/>
                </a:cubicBezTo>
                <a:cubicBezTo>
                  <a:pt x="3104981" y="85106"/>
                  <a:pt x="3124200" y="80975"/>
                  <a:pt x="3143250" y="76213"/>
                </a:cubicBezTo>
                <a:cubicBezTo>
                  <a:pt x="3181350" y="80975"/>
                  <a:pt x="3220137" y="81866"/>
                  <a:pt x="3257550" y="90500"/>
                </a:cubicBezTo>
                <a:cubicBezTo>
                  <a:pt x="3325316" y="106138"/>
                  <a:pt x="3325519" y="124918"/>
                  <a:pt x="3386137" y="147650"/>
                </a:cubicBezTo>
                <a:cubicBezTo>
                  <a:pt x="3449113" y="171266"/>
                  <a:pt x="3441816" y="148642"/>
                  <a:pt x="3500437" y="190513"/>
                </a:cubicBezTo>
                <a:cubicBezTo>
                  <a:pt x="3552002" y="227345"/>
                  <a:pt x="3535016" y="232006"/>
                  <a:pt x="3571875" y="276238"/>
                </a:cubicBezTo>
                <a:cubicBezTo>
                  <a:pt x="3584810" y="291760"/>
                  <a:pt x="3600450" y="304813"/>
                  <a:pt x="3614737" y="319100"/>
                </a:cubicBezTo>
                <a:cubicBezTo>
                  <a:pt x="3642382" y="402032"/>
                  <a:pt x="3612841" y="323743"/>
                  <a:pt x="3671887" y="433400"/>
                </a:cubicBezTo>
                <a:cubicBezTo>
                  <a:pt x="3692082" y="470906"/>
                  <a:pt x="3729037" y="547700"/>
                  <a:pt x="3729037" y="547700"/>
                </a:cubicBezTo>
                <a:cubicBezTo>
                  <a:pt x="3733800" y="576275"/>
                  <a:pt x="3737644" y="605018"/>
                  <a:pt x="3743325" y="633425"/>
                </a:cubicBezTo>
                <a:cubicBezTo>
                  <a:pt x="3749760" y="665600"/>
                  <a:pt x="3760226" y="702308"/>
                  <a:pt x="3771900" y="733438"/>
                </a:cubicBezTo>
                <a:cubicBezTo>
                  <a:pt x="3780905" y="757452"/>
                  <a:pt x="3789005" y="781936"/>
                  <a:pt x="3800475" y="804875"/>
                </a:cubicBezTo>
                <a:cubicBezTo>
                  <a:pt x="3808154" y="820234"/>
                  <a:pt x="3818950" y="833851"/>
                  <a:pt x="3829050" y="847738"/>
                </a:cubicBezTo>
                <a:cubicBezTo>
                  <a:pt x="3857062" y="886254"/>
                  <a:pt x="3888357" y="922412"/>
                  <a:pt x="3914775" y="962038"/>
                </a:cubicBezTo>
                <a:cubicBezTo>
                  <a:pt x="3956559" y="1024713"/>
                  <a:pt x="3933047" y="991163"/>
                  <a:pt x="3986212" y="1062050"/>
                </a:cubicBezTo>
                <a:cubicBezTo>
                  <a:pt x="3993997" y="1085404"/>
                  <a:pt x="4005751" y="1133198"/>
                  <a:pt x="4029075" y="1147775"/>
                </a:cubicBezTo>
                <a:cubicBezTo>
                  <a:pt x="4096740" y="1190065"/>
                  <a:pt x="4243443" y="1186246"/>
                  <a:pt x="4300537" y="1190638"/>
                </a:cubicBezTo>
                <a:cubicBezTo>
                  <a:pt x="4314825" y="1195400"/>
                  <a:pt x="4328632" y="1201971"/>
                  <a:pt x="4343400" y="1204925"/>
                </a:cubicBezTo>
                <a:cubicBezTo>
                  <a:pt x="4480773" y="1232400"/>
                  <a:pt x="4496453" y="1215898"/>
                  <a:pt x="4672012" y="1204925"/>
                </a:cubicBezTo>
                <a:cubicBezTo>
                  <a:pt x="4700587" y="1185875"/>
                  <a:pt x="4746876" y="1180355"/>
                  <a:pt x="4757737" y="1147775"/>
                </a:cubicBezTo>
                <a:cubicBezTo>
                  <a:pt x="4762500" y="1133488"/>
                  <a:pt x="4762779" y="1116801"/>
                  <a:pt x="4772025" y="1104913"/>
                </a:cubicBezTo>
                <a:cubicBezTo>
                  <a:pt x="4796835" y="1073014"/>
                  <a:pt x="4835334" y="1052812"/>
                  <a:pt x="4857750" y="1019188"/>
                </a:cubicBezTo>
                <a:cubicBezTo>
                  <a:pt x="4867275" y="1004900"/>
                  <a:pt x="4875150" y="989363"/>
                  <a:pt x="4886325" y="976325"/>
                </a:cubicBezTo>
                <a:cubicBezTo>
                  <a:pt x="4990267" y="855059"/>
                  <a:pt x="4906446" y="974718"/>
                  <a:pt x="4972050" y="876313"/>
                </a:cubicBezTo>
                <a:cubicBezTo>
                  <a:pt x="4998244" y="797727"/>
                  <a:pt x="4970598" y="868138"/>
                  <a:pt x="5014912" y="790588"/>
                </a:cubicBezTo>
                <a:cubicBezTo>
                  <a:pt x="5025479" y="772096"/>
                  <a:pt x="5031107" y="750769"/>
                  <a:pt x="5043487" y="733438"/>
                </a:cubicBezTo>
                <a:cubicBezTo>
                  <a:pt x="5055231" y="716996"/>
                  <a:pt x="5072062" y="704863"/>
                  <a:pt x="5086350" y="690575"/>
                </a:cubicBezTo>
                <a:cubicBezTo>
                  <a:pt x="5109535" y="621019"/>
                  <a:pt x="5089438" y="666250"/>
                  <a:pt x="5143500" y="590563"/>
                </a:cubicBezTo>
                <a:cubicBezTo>
                  <a:pt x="5153481" y="576590"/>
                  <a:pt x="5160900" y="560738"/>
                  <a:pt x="5172075" y="547700"/>
                </a:cubicBezTo>
                <a:cubicBezTo>
                  <a:pt x="5189608" y="527245"/>
                  <a:pt x="5211692" y="511005"/>
                  <a:pt x="5229225" y="490550"/>
                </a:cubicBezTo>
                <a:cubicBezTo>
                  <a:pt x="5240400" y="477513"/>
                  <a:pt x="5246392" y="460522"/>
                  <a:pt x="5257800" y="447688"/>
                </a:cubicBezTo>
                <a:cubicBezTo>
                  <a:pt x="5284648" y="417484"/>
                  <a:pt x="5319278" y="394292"/>
                  <a:pt x="5343525" y="361963"/>
                </a:cubicBezTo>
                <a:cubicBezTo>
                  <a:pt x="5357812" y="342913"/>
                  <a:pt x="5370369" y="322433"/>
                  <a:pt x="5386387" y="304813"/>
                </a:cubicBezTo>
                <a:cubicBezTo>
                  <a:pt x="5418101" y="269927"/>
                  <a:pt x="5460248" y="244028"/>
                  <a:pt x="5486400" y="204800"/>
                </a:cubicBezTo>
                <a:cubicBezTo>
                  <a:pt x="5495925" y="190513"/>
                  <a:pt x="5502833" y="174080"/>
                  <a:pt x="5514975" y="161938"/>
                </a:cubicBezTo>
                <a:cubicBezTo>
                  <a:pt x="5555921" y="120992"/>
                  <a:pt x="5554218" y="142316"/>
                  <a:pt x="5600700" y="119075"/>
                </a:cubicBezTo>
                <a:cubicBezTo>
                  <a:pt x="5616058" y="111396"/>
                  <a:pt x="5627425" y="96368"/>
                  <a:pt x="5643562" y="90500"/>
                </a:cubicBezTo>
                <a:cubicBezTo>
                  <a:pt x="5680470" y="77079"/>
                  <a:pt x="5757862" y="61925"/>
                  <a:pt x="5757862" y="61925"/>
                </a:cubicBezTo>
                <a:cubicBezTo>
                  <a:pt x="5781675" y="66688"/>
                  <a:pt x="5805346" y="72221"/>
                  <a:pt x="5829300" y="76213"/>
                </a:cubicBezTo>
                <a:cubicBezTo>
                  <a:pt x="5862518" y="81749"/>
                  <a:pt x="5896290" y="83896"/>
                  <a:pt x="5929312" y="90500"/>
                </a:cubicBezTo>
                <a:cubicBezTo>
                  <a:pt x="5944080" y="93454"/>
                  <a:pt x="5957887" y="100025"/>
                  <a:pt x="5972175" y="104788"/>
                </a:cubicBezTo>
                <a:cubicBezTo>
                  <a:pt x="5986462" y="123838"/>
                  <a:pt x="5998199" y="145100"/>
                  <a:pt x="6015037" y="161938"/>
                </a:cubicBezTo>
                <a:cubicBezTo>
                  <a:pt x="6042734" y="189635"/>
                  <a:pt x="6065901" y="193180"/>
                  <a:pt x="6100762" y="204800"/>
                </a:cubicBezTo>
                <a:cubicBezTo>
                  <a:pt x="6317195" y="421233"/>
                  <a:pt x="6095141" y="191097"/>
                  <a:pt x="6229350" y="347675"/>
                </a:cubicBezTo>
                <a:cubicBezTo>
                  <a:pt x="6242500" y="363016"/>
                  <a:pt x="6259807" y="374589"/>
                  <a:pt x="6272212" y="390538"/>
                </a:cubicBezTo>
                <a:cubicBezTo>
                  <a:pt x="6293296" y="417647"/>
                  <a:pt x="6310312" y="447688"/>
                  <a:pt x="6329362" y="476263"/>
                </a:cubicBezTo>
                <a:cubicBezTo>
                  <a:pt x="6338887" y="490550"/>
                  <a:pt x="6345795" y="506983"/>
                  <a:pt x="6357937" y="519125"/>
                </a:cubicBezTo>
                <a:cubicBezTo>
                  <a:pt x="6376987" y="538175"/>
                  <a:pt x="6397840" y="555579"/>
                  <a:pt x="6415087" y="576275"/>
                </a:cubicBezTo>
                <a:cubicBezTo>
                  <a:pt x="6445576" y="612862"/>
                  <a:pt x="6500812" y="690575"/>
                  <a:pt x="6500812" y="690575"/>
                </a:cubicBezTo>
                <a:cubicBezTo>
                  <a:pt x="6515593" y="734917"/>
                  <a:pt x="6517193" y="746451"/>
                  <a:pt x="6543675" y="790588"/>
                </a:cubicBezTo>
                <a:cubicBezTo>
                  <a:pt x="6561344" y="820037"/>
                  <a:pt x="6574008" y="854859"/>
                  <a:pt x="6600825" y="876313"/>
                </a:cubicBezTo>
                <a:cubicBezTo>
                  <a:pt x="6680578" y="940116"/>
                  <a:pt x="6658624" y="906188"/>
                  <a:pt x="6686550" y="96203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TextBox 23"/>
          <p:cNvSpPr txBox="1"/>
          <p:nvPr/>
        </p:nvSpPr>
        <p:spPr>
          <a:xfrm>
            <a:off x="3581400" y="3962400"/>
            <a:ext cx="914400" cy="369332"/>
          </a:xfrm>
          <a:prstGeom prst="rect">
            <a:avLst/>
          </a:prstGeom>
          <a:noFill/>
        </p:spPr>
        <p:txBody>
          <a:bodyPr wrap="square" rtlCol="0">
            <a:spAutoFit/>
          </a:bodyPr>
          <a:lstStyle/>
          <a:p>
            <a:r>
              <a:rPr lang="en-GB" dirty="0" smtClean="0"/>
              <a:t>photon</a:t>
            </a:r>
            <a:endParaRPr lang="en-GB" baseline="30000" dirty="0"/>
          </a:p>
        </p:txBody>
      </p:sp>
      <p:sp>
        <p:nvSpPr>
          <p:cNvPr id="25" name="TextBox 24"/>
          <p:cNvSpPr txBox="1"/>
          <p:nvPr/>
        </p:nvSpPr>
        <p:spPr>
          <a:xfrm>
            <a:off x="2438400" y="5638800"/>
            <a:ext cx="609600" cy="369332"/>
          </a:xfrm>
          <a:prstGeom prst="rect">
            <a:avLst/>
          </a:prstGeom>
          <a:noFill/>
        </p:spPr>
        <p:txBody>
          <a:bodyPr wrap="square" rtlCol="0">
            <a:spAutoFit/>
          </a:bodyPr>
          <a:lstStyle/>
          <a:p>
            <a:r>
              <a:rPr lang="en-GB" dirty="0" smtClean="0"/>
              <a:t>e</a:t>
            </a:r>
            <a:r>
              <a:rPr lang="en-GB" baseline="30000" dirty="0" smtClean="0"/>
              <a:t>-</a:t>
            </a:r>
            <a:endParaRPr lang="en-GB" baseline="30000" dirty="0"/>
          </a:p>
        </p:txBody>
      </p:sp>
      <p:sp>
        <p:nvSpPr>
          <p:cNvPr id="26" name="TextBox 25"/>
          <p:cNvSpPr txBox="1"/>
          <p:nvPr/>
        </p:nvSpPr>
        <p:spPr>
          <a:xfrm>
            <a:off x="5562600" y="5181600"/>
            <a:ext cx="609600" cy="369332"/>
          </a:xfrm>
          <a:prstGeom prst="rect">
            <a:avLst/>
          </a:prstGeom>
          <a:noFill/>
        </p:spPr>
        <p:txBody>
          <a:bodyPr wrap="square" rtlCol="0">
            <a:spAutoFit/>
          </a:bodyPr>
          <a:lstStyle/>
          <a:p>
            <a:r>
              <a:rPr lang="en-GB" dirty="0" smtClean="0"/>
              <a:t>e</a:t>
            </a:r>
            <a:r>
              <a:rPr lang="en-GB" baseline="30000" dirty="0" smtClean="0"/>
              <a:t>-</a:t>
            </a:r>
            <a:endParaRPr lang="en-GB" baseline="30000" dirty="0"/>
          </a:p>
        </p:txBody>
      </p:sp>
      <p:sp>
        <p:nvSpPr>
          <p:cNvPr id="27" name="TextBox 26"/>
          <p:cNvSpPr txBox="1"/>
          <p:nvPr/>
        </p:nvSpPr>
        <p:spPr>
          <a:xfrm>
            <a:off x="3429000" y="3048000"/>
            <a:ext cx="609600" cy="369332"/>
          </a:xfrm>
          <a:prstGeom prst="rect">
            <a:avLst/>
          </a:prstGeom>
          <a:noFill/>
        </p:spPr>
        <p:txBody>
          <a:bodyPr wrap="square" rtlCol="0">
            <a:spAutoFit/>
          </a:bodyPr>
          <a:lstStyle/>
          <a:p>
            <a:r>
              <a:rPr lang="en-GB" dirty="0" smtClean="0"/>
              <a:t>e</a:t>
            </a:r>
            <a:r>
              <a:rPr lang="en-GB" baseline="30000" dirty="0" smtClean="0"/>
              <a:t>-</a:t>
            </a:r>
            <a:endParaRPr lang="en-GB" baseline="30000" dirty="0"/>
          </a:p>
        </p:txBody>
      </p:sp>
      <p:sp>
        <p:nvSpPr>
          <p:cNvPr id="28" name="TextBox 27"/>
          <p:cNvSpPr txBox="1"/>
          <p:nvPr/>
        </p:nvSpPr>
        <p:spPr>
          <a:xfrm>
            <a:off x="6629400" y="2895600"/>
            <a:ext cx="609600" cy="369332"/>
          </a:xfrm>
          <a:prstGeom prst="rect">
            <a:avLst/>
          </a:prstGeom>
          <a:noFill/>
        </p:spPr>
        <p:txBody>
          <a:bodyPr wrap="square" rtlCol="0">
            <a:spAutoFit/>
          </a:bodyPr>
          <a:lstStyle/>
          <a:p>
            <a:r>
              <a:rPr lang="en-GB" dirty="0" smtClean="0"/>
              <a:t>e</a:t>
            </a:r>
            <a:r>
              <a:rPr lang="en-GB" baseline="30000" dirty="0" smtClean="0"/>
              <a:t>-</a:t>
            </a:r>
            <a:endParaRPr lang="en-GB" baseline="30000" dirty="0"/>
          </a:p>
        </p:txBody>
      </p:sp>
      <p:sp>
        <p:nvSpPr>
          <p:cNvPr id="29" name="Right Arrow 28"/>
          <p:cNvSpPr/>
          <p:nvPr/>
        </p:nvSpPr>
        <p:spPr>
          <a:xfrm>
            <a:off x="4572000" y="5943600"/>
            <a:ext cx="1219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Up Arrow 29"/>
          <p:cNvSpPr/>
          <p:nvPr/>
        </p:nvSpPr>
        <p:spPr>
          <a:xfrm>
            <a:off x="838200" y="3657600"/>
            <a:ext cx="457200" cy="1066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4800600" y="6324600"/>
            <a:ext cx="1066800" cy="381000"/>
          </a:xfrm>
          <a:prstGeom prst="rect">
            <a:avLst/>
          </a:prstGeom>
          <a:noFill/>
        </p:spPr>
        <p:txBody>
          <a:bodyPr wrap="square" rtlCol="0">
            <a:spAutoFit/>
          </a:bodyPr>
          <a:lstStyle/>
          <a:p>
            <a:r>
              <a:rPr lang="en-GB" dirty="0" smtClean="0"/>
              <a:t>Time</a:t>
            </a:r>
            <a:endParaRPr lang="en-GB" dirty="0"/>
          </a:p>
        </p:txBody>
      </p:sp>
      <p:sp>
        <p:nvSpPr>
          <p:cNvPr id="32" name="TextBox 31"/>
          <p:cNvSpPr txBox="1"/>
          <p:nvPr/>
        </p:nvSpPr>
        <p:spPr>
          <a:xfrm>
            <a:off x="1295400" y="4038600"/>
            <a:ext cx="1066800" cy="381000"/>
          </a:xfrm>
          <a:prstGeom prst="rect">
            <a:avLst/>
          </a:prstGeom>
          <a:noFill/>
        </p:spPr>
        <p:txBody>
          <a:bodyPr wrap="square" rtlCol="0">
            <a:spAutoFit/>
          </a:bodyPr>
          <a:lstStyle/>
          <a:p>
            <a:r>
              <a:rPr lang="en-GB" dirty="0" smtClean="0"/>
              <a:t>Space</a:t>
            </a:r>
            <a:endParaRPr lang="en-GB" dirty="0"/>
          </a:p>
        </p:txBody>
      </p:sp>
      <p:sp>
        <p:nvSpPr>
          <p:cNvPr id="34" name="TextBox 33"/>
          <p:cNvSpPr txBox="1"/>
          <p:nvPr/>
        </p:nvSpPr>
        <p:spPr>
          <a:xfrm>
            <a:off x="2438400" y="1981200"/>
            <a:ext cx="4191000" cy="1477328"/>
          </a:xfrm>
          <a:prstGeom prst="rect">
            <a:avLst/>
          </a:prstGeom>
          <a:noFill/>
        </p:spPr>
        <p:txBody>
          <a:bodyPr wrap="square" rtlCol="0">
            <a:spAutoFit/>
          </a:bodyPr>
          <a:lstStyle/>
          <a:p>
            <a:r>
              <a:rPr lang="en-GB" dirty="0" smtClean="0">
                <a:latin typeface="Comic Sans MS" pitchFamily="66" charset="0"/>
              </a:rPr>
              <a:t>Note that a positron would be shown to be going in the opposite direction, this does not mean it travels backwards in time!</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 - No</a:t>
            </a:r>
            <a:endParaRPr lang="en-GB" dirty="0">
              <a:latin typeface="Comic Sans MS" pitchFamily="66"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Comic Sans MS" pitchFamily="66" charset="0"/>
              </a:rPr>
              <a:t>What is the universe made of?</a:t>
            </a:r>
          </a:p>
          <a:p>
            <a:pPr lvl="1"/>
            <a:r>
              <a:rPr lang="en-GB" dirty="0" smtClean="0">
                <a:latin typeface="Comic Sans MS" pitchFamily="66" charset="0"/>
              </a:rPr>
              <a:t>Brainstorm, starting with those not so familiar</a:t>
            </a:r>
          </a:p>
          <a:p>
            <a:endParaRPr lang="en-GB" dirty="0" smtClean="0">
              <a:latin typeface="Comic Sans MS" pitchFamily="66" charset="0"/>
            </a:endParaRPr>
          </a:p>
          <a:p>
            <a:r>
              <a:rPr lang="en-GB" dirty="0" smtClean="0">
                <a:latin typeface="Comic Sans MS" pitchFamily="66" charset="0"/>
              </a:rPr>
              <a:t>Elementary particles – What are they?</a:t>
            </a:r>
          </a:p>
          <a:p>
            <a:pPr lvl="1"/>
            <a:r>
              <a:rPr lang="en-GB" dirty="0" smtClean="0">
                <a:latin typeface="Comic Sans MS" pitchFamily="66" charset="0"/>
              </a:rPr>
              <a:t>Have no internal structure</a:t>
            </a:r>
          </a:p>
          <a:p>
            <a:pPr lvl="1"/>
            <a:r>
              <a:rPr lang="en-GB" dirty="0" smtClean="0">
                <a:latin typeface="Comic Sans MS" pitchFamily="66" charset="0"/>
              </a:rPr>
              <a:t>Consist of three distinct families</a:t>
            </a:r>
          </a:p>
          <a:p>
            <a:pPr lvl="1"/>
            <a:endParaRPr lang="en-GB" dirty="0" smtClean="0">
              <a:latin typeface="Comic Sans MS" pitchFamily="66" charset="0"/>
            </a:endParaRPr>
          </a:p>
          <a:p>
            <a:r>
              <a:rPr lang="en-GB" dirty="0" smtClean="0">
                <a:latin typeface="Comic Sans MS" pitchFamily="66" charset="0"/>
              </a:rPr>
              <a:t>What are they? – Quarks, leptons, bosons</a:t>
            </a:r>
          </a:p>
          <a:p>
            <a:endParaRPr lang="en-GB" dirty="0" smtClean="0">
              <a:latin typeface="Comic Sans MS" pitchFamily="66" charset="0"/>
            </a:endParaRPr>
          </a:p>
          <a:p>
            <a:r>
              <a:rPr lang="en-GB" dirty="0" smtClean="0">
                <a:latin typeface="Comic Sans MS" pitchFamily="66" charset="0"/>
              </a:rPr>
              <a:t>How do we know? </a:t>
            </a:r>
            <a:r>
              <a:rPr lang="en-GB" dirty="0" smtClean="0">
                <a:latin typeface="Comic Sans MS" pitchFamily="66" charset="0"/>
                <a:hlinkClick r:id="rId2" action="ppaction://hlinkpres?slideindex=1&amp;slidetitle="/>
              </a:rPr>
              <a:t>CERN Presentation</a:t>
            </a:r>
            <a:endParaRPr lang="en-GB" dirty="0" smtClean="0">
              <a:latin typeface="Comic Sans MS" pitchFamily="66" charset="0"/>
            </a:endParaRPr>
          </a:p>
          <a:p>
            <a:endParaRPr lang="en-GB" dirty="0" smtClean="0">
              <a:latin typeface="Comic Sans MS" pitchFamily="66" charset="0"/>
            </a:endParaRPr>
          </a:p>
          <a:p>
            <a:pPr>
              <a:buNone/>
            </a:pP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endParaRPr lang="en-GB" dirty="0" smtClean="0">
              <a:latin typeface="Comic Sans MS" pitchFamily="66" charset="0"/>
            </a:endParaRPr>
          </a:p>
          <a:p>
            <a:pPr>
              <a:buNone/>
            </a:pPr>
            <a:r>
              <a:rPr lang="en-GB" b="1" dirty="0" smtClean="0">
                <a:latin typeface="Comic Sans MS" pitchFamily="66" charset="0"/>
              </a:rPr>
              <a:t>Virtual particle – exchange</a:t>
            </a:r>
          </a:p>
          <a:p>
            <a:endParaRPr lang="en-GB" dirty="0" smtClean="0">
              <a:latin typeface="Comic Sans MS" pitchFamily="66" charset="0"/>
            </a:endParaRPr>
          </a:p>
          <a:p>
            <a:r>
              <a:rPr lang="en-GB" dirty="0" smtClean="0">
                <a:latin typeface="Comic Sans MS" pitchFamily="66" charset="0"/>
              </a:rPr>
              <a:t>The change in direction of the two electrons can be interpreted as the result of a force or interaction between them</a:t>
            </a:r>
          </a:p>
          <a:p>
            <a:endParaRPr lang="en-GB" dirty="0" smtClean="0">
              <a:latin typeface="Comic Sans MS" pitchFamily="66" charset="0"/>
            </a:endParaRPr>
          </a:p>
          <a:p>
            <a:r>
              <a:rPr lang="en-GB" dirty="0" smtClean="0">
                <a:latin typeface="Comic Sans MS" pitchFamily="66" charset="0"/>
              </a:rPr>
              <a:t>In fact!</a:t>
            </a:r>
          </a:p>
          <a:p>
            <a:endParaRPr lang="en-GB" dirty="0" smtClean="0">
              <a:latin typeface="Comic Sans MS" pitchFamily="66" charset="0"/>
            </a:endParaRPr>
          </a:p>
          <a:p>
            <a:r>
              <a:rPr lang="en-GB" b="1" dirty="0" smtClean="0">
                <a:latin typeface="Comic Sans MS" pitchFamily="66" charset="0"/>
              </a:rPr>
              <a:t>The electromagnetic interaction is the exchange of a virtual photon between charged particles. </a:t>
            </a:r>
          </a:p>
          <a:p>
            <a:endParaRPr lang="en-GB" b="1" dirty="0" smtClean="0">
              <a:latin typeface="Comic Sans MS" pitchFamily="66" charset="0"/>
            </a:endParaRPr>
          </a:p>
          <a:p>
            <a:r>
              <a:rPr lang="en-GB" dirty="0" smtClean="0">
                <a:latin typeface="Comic Sans MS" pitchFamily="66" charset="0"/>
              </a:rPr>
              <a:t>The exchanged photon is not observable.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105400"/>
          </a:xfrm>
        </p:spPr>
        <p:txBody>
          <a:bodyPr>
            <a:normAutofit/>
          </a:bodyPr>
          <a:lstStyle/>
          <a:p>
            <a:pPr>
              <a:buNone/>
            </a:pPr>
            <a:r>
              <a:rPr lang="en-GB" b="1" dirty="0" smtClean="0">
                <a:latin typeface="Comic Sans MS" pitchFamily="66" charset="0"/>
              </a:rPr>
              <a:t>The fundamental interactions</a:t>
            </a:r>
          </a:p>
          <a:p>
            <a:endParaRPr lang="en-GB" dirty="0" smtClean="0">
              <a:latin typeface="Comic Sans MS" pitchFamily="66" charset="0"/>
            </a:endParaRPr>
          </a:p>
        </p:txBody>
      </p:sp>
      <p:pic>
        <p:nvPicPr>
          <p:cNvPr id="250883" name="Picture 3" descr="http://hyperphysics.phy-astr.gsu.edu/hbase/forces/imgfor/funfor2.gif">
            <a:hlinkClick r:id="rId2"/>
          </p:cNvPr>
          <p:cNvPicPr>
            <a:picLocks noChangeAspect="1" noChangeArrowheads="1"/>
          </p:cNvPicPr>
          <p:nvPr/>
        </p:nvPicPr>
        <p:blipFill>
          <a:blip r:embed="rId3" cstate="print"/>
          <a:srcRect/>
          <a:stretch>
            <a:fillRect/>
          </a:stretch>
        </p:blipFill>
        <p:spPr bwMode="auto">
          <a:xfrm>
            <a:off x="2057400" y="2286000"/>
            <a:ext cx="4876800" cy="762000"/>
          </a:xfrm>
          <a:prstGeom prst="rect">
            <a:avLst/>
          </a:prstGeom>
          <a:noFill/>
        </p:spPr>
      </p:pic>
      <p:pic>
        <p:nvPicPr>
          <p:cNvPr id="250884" name="Picture 4" descr="http://hyperphysics.phy-astr.gsu.edu/hbase/forces/imgfor/funfor3.gif">
            <a:hlinkClick r:id="rId4"/>
          </p:cNvPr>
          <p:cNvPicPr>
            <a:picLocks noChangeAspect="1" noChangeArrowheads="1"/>
          </p:cNvPicPr>
          <p:nvPr/>
        </p:nvPicPr>
        <p:blipFill>
          <a:blip r:embed="rId5" cstate="print"/>
          <a:srcRect/>
          <a:stretch>
            <a:fillRect/>
          </a:stretch>
        </p:blipFill>
        <p:spPr bwMode="auto">
          <a:xfrm>
            <a:off x="2133600" y="3352800"/>
            <a:ext cx="4829175" cy="904875"/>
          </a:xfrm>
          <a:prstGeom prst="rect">
            <a:avLst/>
          </a:prstGeom>
          <a:noFill/>
        </p:spPr>
      </p:pic>
      <p:pic>
        <p:nvPicPr>
          <p:cNvPr id="250885" name="Picture 5" descr="http://hyperphysics.phy-astr.gsu.edu/hbase/forces/imgfor/funfor4.gif">
            <a:hlinkClick r:id="rId6"/>
          </p:cNvPr>
          <p:cNvPicPr>
            <a:picLocks noChangeAspect="1" noChangeArrowheads="1"/>
          </p:cNvPicPr>
          <p:nvPr/>
        </p:nvPicPr>
        <p:blipFill>
          <a:blip r:embed="rId7" cstate="print"/>
          <a:srcRect/>
          <a:stretch>
            <a:fillRect/>
          </a:stretch>
        </p:blipFill>
        <p:spPr bwMode="auto">
          <a:xfrm>
            <a:off x="2057400" y="5410200"/>
            <a:ext cx="4876800" cy="638175"/>
          </a:xfrm>
          <a:prstGeom prst="rect">
            <a:avLst/>
          </a:prstGeom>
          <a:noFill/>
        </p:spPr>
      </p:pic>
      <p:pic>
        <p:nvPicPr>
          <p:cNvPr id="250882" name="Picture 2" descr="http://hyperphysics.phy-astr.gsu.edu/hbase/forces/imgfor/funfor1.gif">
            <a:hlinkClick r:id="rId8"/>
          </p:cNvPr>
          <p:cNvPicPr>
            <a:picLocks noChangeAspect="1" noChangeArrowheads="1"/>
          </p:cNvPicPr>
          <p:nvPr/>
        </p:nvPicPr>
        <p:blipFill>
          <a:blip r:embed="rId9" cstate="print"/>
          <a:srcRect/>
          <a:stretch>
            <a:fillRect/>
          </a:stretch>
        </p:blipFill>
        <p:spPr bwMode="auto">
          <a:xfrm>
            <a:off x="155575" y="-1614488"/>
            <a:ext cx="4829175" cy="790575"/>
          </a:xfrm>
          <a:prstGeom prst="rect">
            <a:avLst/>
          </a:prstGeom>
          <a:noFill/>
        </p:spPr>
      </p:pic>
      <p:pic>
        <p:nvPicPr>
          <p:cNvPr id="250887" name="Picture 7" descr="http://hyperphysics.phy-astr.gsu.edu/hbase/forces/imgfor/funfor1.gif">
            <a:hlinkClick r:id="rId10"/>
          </p:cNvPr>
          <p:cNvPicPr>
            <a:picLocks noChangeAspect="1" noChangeArrowheads="1"/>
          </p:cNvPicPr>
          <p:nvPr/>
        </p:nvPicPr>
        <p:blipFill>
          <a:blip r:embed="rId9" cstate="print"/>
          <a:srcRect/>
          <a:stretch>
            <a:fillRect/>
          </a:stretch>
        </p:blipFill>
        <p:spPr bwMode="auto">
          <a:xfrm>
            <a:off x="2133600" y="4343400"/>
            <a:ext cx="4829175" cy="790576"/>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pPr>
              <a:buNone/>
            </a:pPr>
            <a:r>
              <a:rPr lang="en-GB" b="1" dirty="0" smtClean="0">
                <a:latin typeface="Comic Sans MS" pitchFamily="66" charset="0"/>
              </a:rPr>
              <a:t>The fundamental interactions</a:t>
            </a:r>
          </a:p>
          <a:p>
            <a:pPr>
              <a:buNone/>
            </a:pPr>
            <a:endParaRPr lang="en-GB" dirty="0" smtClean="0">
              <a:latin typeface="Comic Sans MS" pitchFamily="66" charset="0"/>
            </a:endParaRPr>
          </a:p>
          <a:p>
            <a:r>
              <a:rPr lang="en-GB" dirty="0" smtClean="0">
                <a:latin typeface="Comic Sans MS" pitchFamily="66" charset="0"/>
              </a:rPr>
              <a:t>It has been shown that the electromagnetic and the weak are different faces of the same (electro-weak) interaction</a:t>
            </a:r>
          </a:p>
          <a:p>
            <a:endParaRPr lang="en-GB" dirty="0" smtClean="0">
              <a:latin typeface="Comic Sans MS" pitchFamily="66" charset="0"/>
            </a:endParaRPr>
          </a:p>
          <a:p>
            <a:r>
              <a:rPr lang="en-GB" dirty="0" smtClean="0">
                <a:latin typeface="Comic Sans MS" pitchFamily="66" charset="0"/>
              </a:rPr>
              <a:t>Gravity has little effect on the nuclear scale! So we will consider the strong (colour) interaction</a:t>
            </a:r>
          </a:p>
          <a:p>
            <a:endParaRPr lang="en-GB" dirty="0" smtClean="0">
              <a:latin typeface="Comic Sans MS" pitchFamily="66" charset="0"/>
            </a:endParaRPr>
          </a:p>
          <a:p>
            <a:r>
              <a:rPr lang="en-GB" dirty="0" smtClean="0">
                <a:latin typeface="Comic Sans MS" pitchFamily="66" charset="0"/>
              </a:rPr>
              <a:t>Particle interactions are viewed in terms of the number of interaction vertices (see previous diagram)</a:t>
            </a:r>
          </a:p>
          <a:p>
            <a:endParaRPr lang="en-GB" dirty="0" smtClean="0">
              <a:latin typeface="Comic Sans MS" pitchFamily="66" charset="0"/>
            </a:endParaRPr>
          </a:p>
          <a:p>
            <a:r>
              <a:rPr lang="en-GB" dirty="0" smtClean="0">
                <a:latin typeface="Comic Sans MS" pitchFamily="66" charset="0"/>
              </a:rPr>
              <a:t>Applying this to the Feynman diagrams leads to a deduction of all phenomena associated with electrodynamics (QED)</a:t>
            </a:r>
          </a:p>
          <a:p>
            <a:endParaRPr lang="en-GB" dirty="0" smtClean="0">
              <a:latin typeface="Comic Sans MS" pitchFamily="66" charset="0"/>
            </a:endParaRPr>
          </a:p>
        </p:txBody>
      </p:sp>
      <p:pic>
        <p:nvPicPr>
          <p:cNvPr id="250882" name="Picture 2" descr="http://hyperphysics.phy-astr.gsu.edu/hbase/forces/imgfor/funfor1.gif">
            <a:hlinkClick r:id="rId2"/>
          </p:cNvPr>
          <p:cNvPicPr>
            <a:picLocks noChangeAspect="1" noChangeArrowheads="1"/>
          </p:cNvPicPr>
          <p:nvPr/>
        </p:nvPicPr>
        <p:blipFill>
          <a:blip r:embed="rId3" cstate="print"/>
          <a:srcRect/>
          <a:stretch>
            <a:fillRect/>
          </a:stretch>
        </p:blipFill>
        <p:spPr bwMode="auto">
          <a:xfrm>
            <a:off x="155575" y="-1614488"/>
            <a:ext cx="4829175" cy="79057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4114800"/>
          </a:xfrm>
        </p:spPr>
        <p:txBody>
          <a:bodyPr>
            <a:normAutofit/>
          </a:bodyPr>
          <a:lstStyle/>
          <a:p>
            <a:endParaRPr lang="en-GB" dirty="0" smtClean="0">
              <a:latin typeface="Comic Sans MS" pitchFamily="66" charset="0"/>
            </a:endParaRPr>
          </a:p>
          <a:p>
            <a:r>
              <a:rPr lang="en-GB" dirty="0" smtClean="0">
                <a:latin typeface="Comic Sans MS" pitchFamily="66" charset="0"/>
              </a:rPr>
              <a:t>Draw a Feynman diagram for </a:t>
            </a:r>
          </a:p>
          <a:p>
            <a:endParaRPr lang="en-GB" dirty="0" smtClean="0">
              <a:latin typeface="Comic Sans MS" pitchFamily="66" charset="0"/>
            </a:endParaRPr>
          </a:p>
          <a:p>
            <a:pPr marL="514350" indent="-514350">
              <a:buFont typeface="+mj-lt"/>
              <a:buAutoNum type="alphaLcParenR"/>
            </a:pPr>
            <a:r>
              <a:rPr lang="en-GB" dirty="0" smtClean="0">
                <a:latin typeface="Comic Sans MS" pitchFamily="66" charset="0"/>
              </a:rPr>
              <a:t>An electron absorbing a photon</a:t>
            </a:r>
          </a:p>
          <a:p>
            <a:pPr marL="514350" indent="-514350">
              <a:buFont typeface="+mj-lt"/>
              <a:buAutoNum type="alphaLcParenR"/>
            </a:pPr>
            <a:r>
              <a:rPr lang="en-GB" dirty="0" smtClean="0">
                <a:latin typeface="Comic Sans MS" pitchFamily="66" charset="0"/>
              </a:rPr>
              <a:t>An electron and a positron annihilating each other</a:t>
            </a:r>
          </a:p>
          <a:p>
            <a:pPr>
              <a:buNone/>
            </a:pP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562600"/>
          </a:xfrm>
        </p:spPr>
        <p:txBody>
          <a:bodyPr>
            <a:normAutofit fontScale="70000" lnSpcReduction="20000"/>
          </a:bodyPr>
          <a:lstStyle/>
          <a:p>
            <a:endParaRPr lang="en-GB" dirty="0" smtClean="0">
              <a:latin typeface="Comic Sans MS" pitchFamily="66" charset="0"/>
            </a:endParaRPr>
          </a:p>
          <a:p>
            <a:pPr>
              <a:buNone/>
            </a:pPr>
            <a:r>
              <a:rPr lang="en-GB" b="1" dirty="0" smtClean="0">
                <a:latin typeface="Comic Sans MS" pitchFamily="66" charset="0"/>
              </a:rPr>
              <a:t>The HUP problem</a:t>
            </a:r>
          </a:p>
          <a:p>
            <a:r>
              <a:rPr lang="en-GB" dirty="0" smtClean="0">
                <a:latin typeface="Comic Sans MS" pitchFamily="66" charset="0"/>
              </a:rPr>
              <a:t>Many interactions could and  (therefore) do occur</a:t>
            </a:r>
          </a:p>
          <a:p>
            <a:r>
              <a:rPr lang="en-GB" dirty="0" smtClean="0">
                <a:latin typeface="Comic Sans MS" pitchFamily="66" charset="0"/>
              </a:rPr>
              <a:t>The effects of these interactions add up</a:t>
            </a:r>
          </a:p>
          <a:p>
            <a:r>
              <a:rPr lang="en-GB" dirty="0" smtClean="0">
                <a:latin typeface="Comic Sans MS" pitchFamily="66" charset="0"/>
              </a:rPr>
              <a:t>The solution  appears to head to infinity – </a:t>
            </a:r>
            <a:r>
              <a:rPr lang="en-GB" i="1" dirty="0" smtClean="0">
                <a:latin typeface="Comic Sans MS" pitchFamily="66" charset="0"/>
              </a:rPr>
              <a:t>try some</a:t>
            </a:r>
          </a:p>
          <a:p>
            <a:r>
              <a:rPr lang="en-GB" dirty="0" smtClean="0">
                <a:latin typeface="Comic Sans MS" pitchFamily="66" charset="0"/>
              </a:rPr>
              <a:t>“Bubble of ignorance”</a:t>
            </a:r>
          </a:p>
          <a:p>
            <a:r>
              <a:rPr lang="en-GB" dirty="0" smtClean="0">
                <a:latin typeface="Comic Sans MS" pitchFamily="66" charset="0"/>
              </a:rPr>
              <a:t>By summing up all the vertices the amplitude of a process can be deduced</a:t>
            </a:r>
          </a:p>
          <a:p>
            <a:r>
              <a:rPr lang="en-GB" dirty="0" smtClean="0">
                <a:latin typeface="Comic Sans MS" pitchFamily="66" charset="0"/>
              </a:rPr>
              <a:t>The square of the amplitude leads the probability of it actually taking place! – </a:t>
            </a:r>
            <a:r>
              <a:rPr lang="en-GB" i="1" dirty="0" smtClean="0">
                <a:latin typeface="Comic Sans MS" pitchFamily="66" charset="0"/>
              </a:rPr>
              <a:t>No maths here</a:t>
            </a:r>
          </a:p>
          <a:p>
            <a:endParaRPr lang="en-GB" i="1" dirty="0" smtClean="0">
              <a:latin typeface="Comic Sans MS" pitchFamily="66" charset="0"/>
            </a:endParaRPr>
          </a:p>
          <a:p>
            <a:r>
              <a:rPr lang="en-GB" dirty="0" smtClean="0">
                <a:latin typeface="Comic Sans MS" pitchFamily="66" charset="0"/>
              </a:rPr>
              <a:t>Each vertex is assigned the value </a:t>
            </a:r>
          </a:p>
          <a:p>
            <a:endParaRPr lang="en-GB" i="1" dirty="0" smtClean="0">
              <a:latin typeface="Comic Sans MS" pitchFamily="66" charset="0"/>
            </a:endParaRPr>
          </a:p>
          <a:p>
            <a:r>
              <a:rPr lang="en-GB" dirty="0" smtClean="0">
                <a:latin typeface="Comic Sans MS" pitchFamily="66" charset="0"/>
              </a:rPr>
              <a:t>Where</a:t>
            </a:r>
          </a:p>
          <a:p>
            <a:endParaRPr lang="en-GB" dirty="0" smtClean="0">
              <a:latin typeface="Comic Sans MS" pitchFamily="66" charset="0"/>
            </a:endParaRPr>
          </a:p>
          <a:p>
            <a:r>
              <a:rPr lang="en-GB" i="1" dirty="0" smtClean="0">
                <a:latin typeface="Comic Sans MS" pitchFamily="66" charset="0"/>
              </a:rPr>
              <a:t>Calculate the relative amplitudes of the previous interactions</a:t>
            </a:r>
          </a:p>
          <a:p>
            <a:endParaRPr lang="en-GB" dirty="0" smtClean="0">
              <a:latin typeface="Comic Sans MS" pitchFamily="66" charset="0"/>
            </a:endParaRPr>
          </a:p>
        </p:txBody>
      </p:sp>
      <p:graphicFrame>
        <p:nvGraphicFramePr>
          <p:cNvPr id="261121" name="Object 1"/>
          <p:cNvGraphicFramePr>
            <a:graphicFrameLocks noChangeAspect="1"/>
          </p:cNvGraphicFramePr>
          <p:nvPr/>
        </p:nvGraphicFramePr>
        <p:xfrm>
          <a:off x="2057400" y="5181600"/>
          <a:ext cx="1766888" cy="1004888"/>
        </p:xfrm>
        <a:graphic>
          <a:graphicData uri="http://schemas.openxmlformats.org/presentationml/2006/ole">
            <p:oleObj spid="_x0000_s273410" name="Equation" r:id="rId3" imgW="698400" imgH="393480" progId="Equation.3">
              <p:embed/>
            </p:oleObj>
          </a:graphicData>
        </a:graphic>
      </p:graphicFrame>
      <p:graphicFrame>
        <p:nvGraphicFramePr>
          <p:cNvPr id="261122" name="Object 2"/>
          <p:cNvGraphicFramePr>
            <a:graphicFrameLocks noChangeAspect="1"/>
          </p:cNvGraphicFramePr>
          <p:nvPr/>
        </p:nvGraphicFramePr>
        <p:xfrm>
          <a:off x="5486400" y="4724400"/>
          <a:ext cx="1060450" cy="649288"/>
        </p:xfrm>
        <a:graphic>
          <a:graphicData uri="http://schemas.openxmlformats.org/presentationml/2006/ole">
            <p:oleObj spid="_x0000_s273411" name="Equation" r:id="rId4" imgW="419040" imgH="25380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a:buNone/>
            </a:pPr>
            <a:r>
              <a:rPr lang="en-GB" b="1" dirty="0" smtClean="0">
                <a:latin typeface="Comic Sans MS" pitchFamily="66" charset="0"/>
              </a:rPr>
              <a:t>The ‘QED’ (quantum electrodynamics) solution</a:t>
            </a:r>
          </a:p>
          <a:p>
            <a:endParaRPr lang="en-GB" dirty="0" smtClean="0">
              <a:latin typeface="Comic Sans MS" pitchFamily="66" charset="0"/>
            </a:endParaRPr>
          </a:p>
          <a:p>
            <a:r>
              <a:rPr lang="en-GB" dirty="0" smtClean="0">
                <a:latin typeface="Comic Sans MS" pitchFamily="66" charset="0"/>
              </a:rPr>
              <a:t>Each additional photon exchange significantly reduces the probability factor</a:t>
            </a:r>
          </a:p>
          <a:p>
            <a:r>
              <a:rPr lang="en-GB" dirty="0" smtClean="0">
                <a:latin typeface="Comic Sans MS" pitchFamily="66" charset="0"/>
              </a:rPr>
              <a:t>You end up with a power series </a:t>
            </a:r>
          </a:p>
          <a:p>
            <a:r>
              <a:rPr lang="en-GB" dirty="0" smtClean="0">
                <a:latin typeface="Comic Sans MS" pitchFamily="66" charset="0"/>
              </a:rPr>
              <a:t>Probability = A </a:t>
            </a:r>
            <a:r>
              <a:rPr lang="en-GB" dirty="0" err="1" smtClean="0">
                <a:latin typeface="Symbol" pitchFamily="18" charset="2"/>
              </a:rPr>
              <a:t>a</a:t>
            </a:r>
            <a:r>
              <a:rPr lang="en-GB" dirty="0" smtClean="0">
                <a:latin typeface="Comic Sans MS" pitchFamily="66" charset="0"/>
              </a:rPr>
              <a:t> +B </a:t>
            </a:r>
            <a:r>
              <a:rPr lang="en-GB" dirty="0" smtClean="0">
                <a:latin typeface="Symbol" pitchFamily="18" charset="2"/>
              </a:rPr>
              <a:t>a</a:t>
            </a:r>
            <a:r>
              <a:rPr lang="en-GB" baseline="30000" dirty="0" smtClean="0">
                <a:latin typeface="Comic Sans MS" pitchFamily="66" charset="0"/>
              </a:rPr>
              <a:t>2</a:t>
            </a:r>
            <a:r>
              <a:rPr lang="en-GB" dirty="0" smtClean="0">
                <a:latin typeface="Comic Sans MS" pitchFamily="66" charset="0"/>
              </a:rPr>
              <a:t> + C </a:t>
            </a:r>
            <a:r>
              <a:rPr lang="en-GB" dirty="0" smtClean="0">
                <a:latin typeface="Symbol" pitchFamily="18" charset="2"/>
              </a:rPr>
              <a:t>a</a:t>
            </a:r>
            <a:r>
              <a:rPr lang="en-GB" baseline="30000" dirty="0" smtClean="0">
                <a:latin typeface="Comic Sans MS" pitchFamily="66" charset="0"/>
              </a:rPr>
              <a:t>3</a:t>
            </a:r>
            <a:r>
              <a:rPr lang="en-GB" dirty="0" smtClean="0">
                <a:latin typeface="Comic Sans MS" pitchFamily="66" charset="0"/>
              </a:rPr>
              <a:t> +…</a:t>
            </a:r>
          </a:p>
          <a:p>
            <a:r>
              <a:rPr lang="en-GB" dirty="0" smtClean="0">
                <a:latin typeface="Comic Sans MS" pitchFamily="66" charset="0"/>
              </a:rPr>
              <a:t>And a geometrical problem!</a:t>
            </a:r>
          </a:p>
          <a:p>
            <a:endParaRPr lang="en-GB" dirty="0" smtClean="0">
              <a:latin typeface="Comic Sans MS" pitchFamily="66" charset="0"/>
            </a:endParaRPr>
          </a:p>
          <a:p>
            <a:pPr lvl="1"/>
            <a:r>
              <a:rPr lang="en-GB" dirty="0" smtClean="0">
                <a:latin typeface="Comic Sans MS" pitchFamily="66" charset="0"/>
              </a:rPr>
              <a:t>“The introduction of Feynman diagrams has given calculating power to the masses”</a:t>
            </a:r>
          </a:p>
          <a:p>
            <a:pPr lvl="1"/>
            <a:endParaRPr lang="en-GB" dirty="0" smtClean="0">
              <a:latin typeface="Comic Sans MS" pitchFamily="66" charset="0"/>
            </a:endParaRPr>
          </a:p>
          <a:p>
            <a:r>
              <a:rPr lang="en-GB" b="1" dirty="0" smtClean="0">
                <a:latin typeface="Comic Sans MS" pitchFamily="66" charset="0"/>
              </a:rPr>
              <a:t>QED is (was?) the most accurate theory EVER! (</a:t>
            </a:r>
            <a:r>
              <a:rPr lang="en-GB" dirty="0" smtClean="0">
                <a:latin typeface="Comic Sans MS" pitchFamily="66" charset="0"/>
              </a:rPr>
              <a:t>ref QED page 118</a:t>
            </a:r>
            <a:r>
              <a:rPr lang="en-GB" b="1" dirty="0" smtClean="0">
                <a:latin typeface="Comic Sans MS" pitchFamily="66" charset="0"/>
              </a:rPr>
              <a:t>)</a:t>
            </a:r>
          </a:p>
          <a:p>
            <a:pPr lvl="1"/>
            <a:endParaRPr lang="en-GB" i="1" dirty="0" smtClean="0">
              <a:latin typeface="Comic Sans MS" pitchFamily="66" charset="0"/>
            </a:endParaRPr>
          </a:p>
          <a:p>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029200"/>
          </a:xfrm>
        </p:spPr>
        <p:txBody>
          <a:bodyPr>
            <a:normAutofit fontScale="62500" lnSpcReduction="20000"/>
          </a:bodyPr>
          <a:lstStyle/>
          <a:p>
            <a:pPr>
              <a:buNone/>
            </a:pPr>
            <a:r>
              <a:rPr lang="en-GB" b="1" dirty="0" smtClean="0">
                <a:latin typeface="Comic Sans MS" pitchFamily="66" charset="0"/>
              </a:rPr>
              <a:t>QED - predictions</a:t>
            </a:r>
          </a:p>
          <a:p>
            <a:endParaRPr lang="en-GB" dirty="0" smtClean="0">
              <a:latin typeface="Comic Sans MS" pitchFamily="66" charset="0"/>
            </a:endParaRPr>
          </a:p>
          <a:p>
            <a:r>
              <a:rPr lang="en-GB" dirty="0" smtClean="0">
                <a:latin typeface="Comic Sans MS" pitchFamily="66" charset="0"/>
              </a:rPr>
              <a:t>QED predicts the scattering of photons off photons</a:t>
            </a:r>
          </a:p>
          <a:p>
            <a:r>
              <a:rPr lang="en-GB" i="1" dirty="0" smtClean="0">
                <a:latin typeface="Comic Sans MS" pitchFamily="66" charset="0"/>
              </a:rPr>
              <a:t>Sketch the Feynman diagram</a:t>
            </a: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r>
              <a:rPr lang="en-GB" dirty="0" smtClean="0">
                <a:latin typeface="Comic Sans MS" pitchFamily="66" charset="0"/>
              </a:rPr>
              <a:t>This cannot be described classically</a:t>
            </a:r>
          </a:p>
          <a:p>
            <a:r>
              <a:rPr lang="en-GB" i="1" dirty="0" smtClean="0">
                <a:latin typeface="Comic Sans MS" pitchFamily="66" charset="0"/>
              </a:rPr>
              <a:t>Comment on the likelihood of this interaction</a:t>
            </a:r>
          </a:p>
          <a:p>
            <a:pPr lvl="1"/>
            <a:endParaRPr lang="en-GB" i="1" dirty="0" smtClean="0">
              <a:latin typeface="Comic Sans MS" pitchFamily="66" charset="0"/>
            </a:endParaRPr>
          </a:p>
          <a:p>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4114800"/>
          </a:xfrm>
        </p:spPr>
        <p:txBody>
          <a:bodyPr>
            <a:normAutofit fontScale="85000" lnSpcReduction="10000"/>
          </a:bodyPr>
          <a:lstStyle/>
          <a:p>
            <a:endParaRPr lang="en-GB" dirty="0" smtClean="0">
              <a:latin typeface="Comic Sans MS" pitchFamily="66" charset="0"/>
            </a:endParaRPr>
          </a:p>
          <a:p>
            <a:pPr>
              <a:buNone/>
            </a:pPr>
            <a:r>
              <a:rPr lang="en-GB" b="1" dirty="0" smtClean="0">
                <a:latin typeface="Comic Sans MS" pitchFamily="66" charset="0"/>
              </a:rPr>
              <a:t>The W and Z particles and the HUP</a:t>
            </a:r>
          </a:p>
          <a:p>
            <a:endParaRPr lang="en-GB" dirty="0" smtClean="0">
              <a:latin typeface="Comic Sans MS" pitchFamily="66" charset="0"/>
            </a:endParaRPr>
          </a:p>
          <a:p>
            <a:r>
              <a:rPr lang="en-GB" dirty="0" smtClean="0">
                <a:latin typeface="Comic Sans MS" pitchFamily="66" charset="0"/>
              </a:rPr>
              <a:t>The range of this interaction is 10</a:t>
            </a:r>
            <a:r>
              <a:rPr lang="en-GB" baseline="30000" dirty="0" smtClean="0">
                <a:latin typeface="Comic Sans MS" pitchFamily="66" charset="0"/>
              </a:rPr>
              <a:t>-18</a:t>
            </a:r>
            <a:r>
              <a:rPr lang="en-GB" dirty="0" smtClean="0">
                <a:latin typeface="Comic Sans MS" pitchFamily="66" charset="0"/>
              </a:rPr>
              <a:t>m</a:t>
            </a:r>
          </a:p>
          <a:p>
            <a:r>
              <a:rPr lang="en-GB" dirty="0" smtClean="0">
                <a:latin typeface="Comic Sans MS" pitchFamily="66" charset="0"/>
              </a:rPr>
              <a:t>(Remember the electron range was 10</a:t>
            </a:r>
            <a:r>
              <a:rPr lang="en-GB" baseline="30000" dirty="0" smtClean="0">
                <a:latin typeface="Comic Sans MS" pitchFamily="66" charset="0"/>
              </a:rPr>
              <a:t>-10</a:t>
            </a:r>
            <a:r>
              <a:rPr lang="en-GB" dirty="0" smtClean="0">
                <a:latin typeface="Comic Sans MS" pitchFamily="66" charset="0"/>
              </a:rPr>
              <a:t>m hence electron tunnelling)</a:t>
            </a:r>
          </a:p>
          <a:p>
            <a:r>
              <a:rPr lang="en-GB" dirty="0" smtClean="0">
                <a:latin typeface="Comic Sans MS" pitchFamily="66" charset="0"/>
              </a:rPr>
              <a:t>Therefore the mass is greater</a:t>
            </a:r>
          </a:p>
          <a:p>
            <a:endParaRPr lang="en-GB" dirty="0" smtClean="0">
              <a:latin typeface="Comic Sans MS" pitchFamily="66" charset="0"/>
            </a:endParaRPr>
          </a:p>
          <a:p>
            <a:r>
              <a:rPr lang="en-GB" i="1" dirty="0" smtClean="0">
                <a:latin typeface="Comic Sans MS" pitchFamily="66" charset="0"/>
              </a:rPr>
              <a:t>More energy </a:t>
            </a:r>
            <a:r>
              <a:rPr lang="en-GB" i="1" dirty="0" smtClean="0">
                <a:latin typeface="Comic Sans MS" pitchFamily="66" charset="0"/>
                <a:sym typeface="Wingdings" pitchFamily="2" charset="2"/>
              </a:rPr>
              <a:t> </a:t>
            </a:r>
            <a:r>
              <a:rPr lang="en-GB" i="1" dirty="0" smtClean="0">
                <a:latin typeface="Comic Sans MS" pitchFamily="66" charset="0"/>
              </a:rPr>
              <a:t>less time </a:t>
            </a:r>
            <a:r>
              <a:rPr lang="en-GB" i="1" dirty="0" smtClean="0">
                <a:latin typeface="Comic Sans MS" pitchFamily="66" charset="0"/>
                <a:sym typeface="Wingdings" pitchFamily="2" charset="2"/>
              </a:rPr>
              <a:t> shorter distance</a:t>
            </a:r>
            <a:endParaRPr lang="en-GB" i="1" dirty="0" smtClean="0">
              <a:latin typeface="Comic Sans MS" pitchFamily="66" charset="0"/>
            </a:endParaRPr>
          </a:p>
          <a:p>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endParaRPr lang="en-GB" dirty="0" smtClean="0">
              <a:latin typeface="Comic Sans MS" pitchFamily="66" charset="0"/>
            </a:endParaRPr>
          </a:p>
          <a:p>
            <a:pPr>
              <a:buNone/>
            </a:pPr>
            <a:r>
              <a:rPr lang="en-GB" b="1" dirty="0" smtClean="0">
                <a:latin typeface="Comic Sans MS" pitchFamily="66" charset="0"/>
              </a:rPr>
              <a:t>The W and Z particles and the HUP</a:t>
            </a:r>
          </a:p>
          <a:p>
            <a:endParaRPr lang="en-GB" dirty="0" smtClean="0">
              <a:latin typeface="Comic Sans MS" pitchFamily="66" charset="0"/>
            </a:endParaRPr>
          </a:p>
          <a:p>
            <a:r>
              <a:rPr lang="en-GB" dirty="0" smtClean="0">
                <a:latin typeface="Comic Sans MS" pitchFamily="66" charset="0"/>
              </a:rPr>
              <a:t>The fastest a particle can travel is c, if R is the range then</a:t>
            </a:r>
          </a:p>
          <a:p>
            <a:endParaRPr lang="en-GB" dirty="0" smtClean="0">
              <a:latin typeface="Comic Sans MS" pitchFamily="66" charset="0"/>
            </a:endParaRPr>
          </a:p>
          <a:p>
            <a:endParaRPr lang="en-GB" dirty="0" smtClean="0">
              <a:latin typeface="Comic Sans MS" pitchFamily="66" charset="0"/>
            </a:endParaRPr>
          </a:p>
          <a:p>
            <a:r>
              <a:rPr lang="en-GB" dirty="0" smtClean="0">
                <a:latin typeface="Comic Sans MS" pitchFamily="66" charset="0"/>
              </a:rPr>
              <a:t>The energy that will be exchanged is </a:t>
            </a:r>
          </a:p>
          <a:p>
            <a:endParaRPr lang="en-GB" dirty="0" smtClean="0">
              <a:latin typeface="Comic Sans MS" pitchFamily="66" charset="0"/>
            </a:endParaRPr>
          </a:p>
          <a:p>
            <a:endParaRPr lang="en-GB" dirty="0" smtClean="0">
              <a:latin typeface="Comic Sans MS" pitchFamily="66" charset="0"/>
            </a:endParaRPr>
          </a:p>
          <a:p>
            <a:r>
              <a:rPr lang="en-GB" i="1" dirty="0" smtClean="0">
                <a:latin typeface="Comic Sans MS" pitchFamily="66" charset="0"/>
              </a:rPr>
              <a:t>Using HUP (</a:t>
            </a:r>
            <a:r>
              <a:rPr lang="en-GB" i="1" dirty="0" err="1" smtClean="0">
                <a:latin typeface="Comic Sans MS" pitchFamily="66" charset="0"/>
              </a:rPr>
              <a:t>E,t</a:t>
            </a:r>
            <a:r>
              <a:rPr lang="en-GB" i="1" dirty="0" smtClean="0">
                <a:latin typeface="Comic Sans MS" pitchFamily="66" charset="0"/>
              </a:rPr>
              <a:t>) show that for a W particle of mass 80 </a:t>
            </a:r>
            <a:r>
              <a:rPr lang="en-GB" i="1" dirty="0" err="1" smtClean="0">
                <a:latin typeface="Comic Sans MS" pitchFamily="66" charset="0"/>
              </a:rPr>
              <a:t>GeV</a:t>
            </a:r>
            <a:r>
              <a:rPr lang="en-GB" i="1" dirty="0" smtClean="0">
                <a:latin typeface="Comic Sans MS" pitchFamily="66" charset="0"/>
              </a:rPr>
              <a:t>/c</a:t>
            </a:r>
            <a:r>
              <a:rPr lang="en-GB" i="1" baseline="30000" dirty="0" smtClean="0">
                <a:latin typeface="Comic Sans MS" pitchFamily="66" charset="0"/>
              </a:rPr>
              <a:t>2</a:t>
            </a:r>
            <a:r>
              <a:rPr lang="en-GB" i="1" dirty="0" smtClean="0">
                <a:latin typeface="Comic Sans MS" pitchFamily="66" charset="0"/>
              </a:rPr>
              <a:t> the range is approximately 10</a:t>
            </a:r>
            <a:r>
              <a:rPr lang="en-GB" i="1" baseline="30000" dirty="0" smtClean="0">
                <a:latin typeface="Comic Sans MS" pitchFamily="66" charset="0"/>
              </a:rPr>
              <a:t>-18</a:t>
            </a:r>
            <a:r>
              <a:rPr lang="en-GB" i="1" dirty="0" smtClean="0">
                <a:latin typeface="Comic Sans MS" pitchFamily="66" charset="0"/>
              </a:rPr>
              <a:t>m</a:t>
            </a:r>
          </a:p>
        </p:txBody>
      </p:sp>
      <p:graphicFrame>
        <p:nvGraphicFramePr>
          <p:cNvPr id="274434" name="Object 2"/>
          <p:cNvGraphicFramePr>
            <a:graphicFrameLocks noChangeAspect="1"/>
          </p:cNvGraphicFramePr>
          <p:nvPr/>
        </p:nvGraphicFramePr>
        <p:xfrm>
          <a:off x="3733800" y="2743200"/>
          <a:ext cx="931863" cy="1006475"/>
        </p:xfrm>
        <a:graphic>
          <a:graphicData uri="http://schemas.openxmlformats.org/presentationml/2006/ole">
            <p:oleObj spid="_x0000_s274434" name="Equation" r:id="rId4" imgW="368280" imgH="393480" progId="Equation.3">
              <p:embed/>
            </p:oleObj>
          </a:graphicData>
        </a:graphic>
      </p:graphicFrame>
      <p:graphicFrame>
        <p:nvGraphicFramePr>
          <p:cNvPr id="274435" name="Object 3"/>
          <p:cNvGraphicFramePr>
            <a:graphicFrameLocks noChangeAspect="1"/>
          </p:cNvGraphicFramePr>
          <p:nvPr/>
        </p:nvGraphicFramePr>
        <p:xfrm>
          <a:off x="6858000" y="3810000"/>
          <a:ext cx="1381125" cy="519112"/>
        </p:xfrm>
        <a:graphic>
          <a:graphicData uri="http://schemas.openxmlformats.org/presentationml/2006/ole">
            <p:oleObj spid="_x0000_s274435" name="Equation" r:id="rId5" imgW="545760" imgH="20304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2057400"/>
            <a:ext cx="8229600" cy="4267200"/>
          </a:xfrm>
        </p:spPr>
        <p:txBody>
          <a:bodyPr>
            <a:normAutofit fontScale="70000" lnSpcReduction="20000"/>
          </a:bodyPr>
          <a:lstStyle/>
          <a:p>
            <a:r>
              <a:rPr lang="en-GB" dirty="0" smtClean="0">
                <a:latin typeface="Comic Sans MS" pitchFamily="66" charset="0"/>
              </a:rPr>
              <a:t>Okay for photons between electrons what about nucleons? (</a:t>
            </a:r>
            <a:r>
              <a:rPr lang="en-GB" i="1" dirty="0" smtClean="0">
                <a:latin typeface="Comic Sans MS" pitchFamily="66" charset="0"/>
              </a:rPr>
              <a:t>the strong nuclear force</a:t>
            </a:r>
            <a:r>
              <a:rPr lang="en-GB" dirty="0" smtClean="0">
                <a:latin typeface="Comic Sans MS" pitchFamily="66" charset="0"/>
              </a:rPr>
              <a:t>)</a:t>
            </a:r>
          </a:p>
          <a:p>
            <a:endParaRPr lang="en-GB" dirty="0" smtClean="0">
              <a:latin typeface="Comic Sans MS" pitchFamily="66" charset="0"/>
            </a:endParaRPr>
          </a:p>
          <a:p>
            <a:r>
              <a:rPr lang="en-GB" dirty="0" smtClean="0">
                <a:latin typeface="Comic Sans MS" pitchFamily="66" charset="0"/>
              </a:rPr>
              <a:t>1932 – Heisenberg, theorized, electrons between nucleons? (forces quickly shown to be to small)</a:t>
            </a:r>
          </a:p>
          <a:p>
            <a:endParaRPr lang="en-GB" dirty="0" smtClean="0">
              <a:latin typeface="Comic Sans MS" pitchFamily="66" charset="0"/>
            </a:endParaRPr>
          </a:p>
          <a:p>
            <a:r>
              <a:rPr lang="en-GB" dirty="0" smtClean="0">
                <a:latin typeface="Comic Sans MS" pitchFamily="66" charset="0"/>
              </a:rPr>
              <a:t>1935 – </a:t>
            </a:r>
            <a:r>
              <a:rPr lang="en-GB" dirty="0" smtClean="0">
                <a:latin typeface="Comic Sans MS" pitchFamily="66" charset="0"/>
                <a:hlinkClick r:id="rId2"/>
              </a:rPr>
              <a:t>Yukawa</a:t>
            </a:r>
            <a:r>
              <a:rPr lang="en-GB" dirty="0" smtClean="0">
                <a:latin typeface="Comic Sans MS" pitchFamily="66" charset="0"/>
              </a:rPr>
              <a:t>, theorized “pions” to be the exchange particle </a:t>
            </a:r>
          </a:p>
          <a:p>
            <a:pPr lvl="1"/>
            <a:r>
              <a:rPr lang="en-GB" u="sng" dirty="0" smtClean="0">
                <a:latin typeface="Comic Sans MS" pitchFamily="66" charset="0"/>
              </a:rPr>
              <a:t>They are not</a:t>
            </a:r>
          </a:p>
          <a:p>
            <a:pPr lvl="1"/>
            <a:r>
              <a:rPr lang="en-GB" dirty="0" smtClean="0">
                <a:latin typeface="Comic Sans MS" pitchFamily="66" charset="0"/>
              </a:rPr>
              <a:t>Suggested that nucleons continuously emit and absorb pions in a similar way</a:t>
            </a:r>
          </a:p>
          <a:p>
            <a:pPr lvl="1"/>
            <a:r>
              <a:rPr lang="en-GB" dirty="0" smtClean="0">
                <a:latin typeface="Comic Sans MS" pitchFamily="66" charset="0"/>
              </a:rPr>
              <a:t>That pions have a mass in between electrons and nucleons</a:t>
            </a:r>
          </a:p>
          <a:p>
            <a:pPr lvl="1"/>
            <a:endParaRPr lang="en-GB" i="1" dirty="0" smtClean="0">
              <a:latin typeface="Comic Sans MS" pitchFamily="66" charset="0"/>
            </a:endParaRPr>
          </a:p>
          <a:p>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p:txBody>
          <a:bodyPr>
            <a:normAutofit/>
          </a:bodyPr>
          <a:lstStyle/>
          <a:p>
            <a:r>
              <a:rPr lang="en-GB" dirty="0" smtClean="0">
                <a:latin typeface="Comic Sans MS" pitchFamily="66" charset="0"/>
              </a:rPr>
              <a:t>Particle classification</a:t>
            </a:r>
          </a:p>
          <a:p>
            <a:pPr lvl="1"/>
            <a:r>
              <a:rPr lang="en-GB" dirty="0" smtClean="0">
                <a:latin typeface="Comic Sans MS" pitchFamily="66" charset="0"/>
              </a:rPr>
              <a:t>Leptons (light)</a:t>
            </a:r>
          </a:p>
          <a:p>
            <a:pPr lvl="1"/>
            <a:r>
              <a:rPr lang="en-GB" dirty="0" smtClean="0">
                <a:latin typeface="Comic Sans MS" pitchFamily="66" charset="0"/>
              </a:rPr>
              <a:t>Hadrons (heavy)</a:t>
            </a:r>
          </a:p>
          <a:p>
            <a:pPr lvl="2"/>
            <a:r>
              <a:rPr lang="en-GB" dirty="0" smtClean="0">
                <a:latin typeface="Comic Sans MS" pitchFamily="66" charset="0"/>
              </a:rPr>
              <a:t>Mesons</a:t>
            </a:r>
          </a:p>
          <a:p>
            <a:pPr lvl="2"/>
            <a:r>
              <a:rPr lang="en-GB" dirty="0" smtClean="0">
                <a:latin typeface="Comic Sans MS" pitchFamily="66" charset="0"/>
              </a:rPr>
              <a:t>Baryons</a:t>
            </a:r>
          </a:p>
          <a:p>
            <a:pPr lvl="1"/>
            <a:r>
              <a:rPr lang="en-GB" dirty="0" smtClean="0">
                <a:latin typeface="Comic Sans MS" pitchFamily="66" charset="0"/>
              </a:rPr>
              <a:t>Gauge (exchange) bosons</a:t>
            </a:r>
          </a:p>
          <a:p>
            <a:pPr lvl="1"/>
            <a:r>
              <a:rPr lang="en-GB" dirty="0" smtClean="0">
                <a:latin typeface="Comic Sans MS" pitchFamily="66" charset="0"/>
              </a:rPr>
              <a:t>Higgs?</a:t>
            </a:r>
          </a:p>
          <a:p>
            <a:pPr lvl="1"/>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GB" i="1" dirty="0" smtClean="0">
                <a:latin typeface="Comic Sans MS" pitchFamily="66" charset="0"/>
              </a:rPr>
              <a:t>Draw a Feynman diagram for pion creation?</a:t>
            </a:r>
          </a:p>
          <a:p>
            <a:endParaRPr lang="en-GB" i="1" dirty="0" smtClean="0">
              <a:latin typeface="Comic Sans MS" pitchFamily="66" charset="0"/>
            </a:endParaRPr>
          </a:p>
          <a:p>
            <a:pPr algn="ctr">
              <a:buNone/>
            </a:pPr>
            <a:r>
              <a:rPr lang="en-GB" i="1" dirty="0" smtClean="0">
                <a:latin typeface="Comic Sans MS" pitchFamily="66" charset="0"/>
              </a:rPr>
              <a:t>p + p </a:t>
            </a:r>
            <a:r>
              <a:rPr lang="en-GB" i="1" dirty="0" smtClean="0">
                <a:latin typeface="Comic Sans MS" pitchFamily="66" charset="0"/>
                <a:sym typeface="Wingdings" pitchFamily="2" charset="2"/>
              </a:rPr>
              <a:t> p + n + </a:t>
            </a:r>
            <a:r>
              <a:rPr lang="en-GB" i="1" dirty="0" smtClean="0">
                <a:latin typeface="Symbol" pitchFamily="18" charset="2"/>
                <a:sym typeface="Wingdings" pitchFamily="2" charset="2"/>
              </a:rPr>
              <a:t>p</a:t>
            </a:r>
            <a:r>
              <a:rPr lang="en-GB" i="1" baseline="30000" dirty="0" smtClean="0">
                <a:latin typeface="Comic Sans MS" pitchFamily="66" charset="0"/>
                <a:sym typeface="Wingdings" pitchFamily="2" charset="2"/>
              </a:rPr>
              <a:t>+</a:t>
            </a:r>
            <a:r>
              <a:rPr lang="en-GB" i="1" dirty="0" smtClean="0">
                <a:latin typeface="Comic Sans MS" pitchFamily="66" charset="0"/>
                <a:sym typeface="Wingdings" pitchFamily="2" charset="2"/>
              </a:rPr>
              <a:t> then </a:t>
            </a:r>
            <a:r>
              <a:rPr lang="en-GB" i="1" dirty="0" smtClean="0">
                <a:latin typeface="Symbol" pitchFamily="18" charset="2"/>
                <a:sym typeface="Wingdings" pitchFamily="2" charset="2"/>
              </a:rPr>
              <a:t>p</a:t>
            </a:r>
            <a:r>
              <a:rPr lang="en-GB" i="1" baseline="30000" dirty="0" smtClean="0">
                <a:latin typeface="Comic Sans MS" pitchFamily="66" charset="0"/>
                <a:sym typeface="Wingdings" pitchFamily="2" charset="2"/>
              </a:rPr>
              <a:t>+</a:t>
            </a:r>
            <a:r>
              <a:rPr lang="en-GB" i="1" dirty="0" smtClean="0">
                <a:latin typeface="Comic Sans MS" pitchFamily="66" charset="0"/>
                <a:sym typeface="Wingdings" pitchFamily="2" charset="2"/>
              </a:rPr>
              <a:t>  </a:t>
            </a:r>
            <a:r>
              <a:rPr lang="en-GB" i="1" dirty="0" smtClean="0">
                <a:latin typeface="Symbol" pitchFamily="18" charset="2"/>
                <a:sym typeface="Wingdings" pitchFamily="2" charset="2"/>
              </a:rPr>
              <a:t>m</a:t>
            </a:r>
            <a:r>
              <a:rPr lang="en-GB" i="1" baseline="30000" dirty="0" smtClean="0">
                <a:latin typeface="Comic Sans MS" pitchFamily="66" charset="0"/>
                <a:sym typeface="Wingdings" pitchFamily="2" charset="2"/>
              </a:rPr>
              <a:t>+</a:t>
            </a:r>
            <a:r>
              <a:rPr lang="en-GB" i="1" dirty="0" smtClean="0">
                <a:latin typeface="Comic Sans MS" pitchFamily="66" charset="0"/>
                <a:sym typeface="Wingdings" pitchFamily="2" charset="2"/>
              </a:rPr>
              <a:t> + </a:t>
            </a:r>
            <a:r>
              <a:rPr lang="en-GB" i="1" dirty="0" smtClean="0">
                <a:latin typeface="Symbol" pitchFamily="18" charset="2"/>
                <a:sym typeface="Wingdings" pitchFamily="2" charset="2"/>
              </a:rPr>
              <a:t>n</a:t>
            </a:r>
            <a:r>
              <a:rPr lang="en-GB" i="1" baseline="-25000" dirty="0" smtClean="0">
                <a:latin typeface="Symbol" pitchFamily="18" charset="2"/>
                <a:sym typeface="Wingdings" pitchFamily="2" charset="2"/>
              </a:rPr>
              <a:t>m</a:t>
            </a:r>
          </a:p>
          <a:p>
            <a:pPr algn="ctr">
              <a:buNone/>
            </a:pPr>
            <a:endParaRPr lang="en-GB" i="1" baseline="-25000" dirty="0" smtClean="0">
              <a:latin typeface="Symbol" pitchFamily="18" charset="2"/>
            </a:endParaRPr>
          </a:p>
          <a:p>
            <a:r>
              <a:rPr lang="en-GB" i="1" dirty="0" smtClean="0">
                <a:latin typeface="Comic Sans MS" pitchFamily="66" charset="0"/>
              </a:rPr>
              <a:t>Check for conservation?</a:t>
            </a:r>
          </a:p>
          <a:p>
            <a:endParaRPr lang="en-GB" dirty="0" smtClean="0">
              <a:latin typeface="Comic Sans MS" pitchFamily="66" charset="0"/>
            </a:endParaRPr>
          </a:p>
          <a:p>
            <a:r>
              <a:rPr lang="en-GB" dirty="0" smtClean="0">
                <a:latin typeface="Comic Sans MS" pitchFamily="66" charset="0"/>
              </a:rPr>
              <a:t>1936 </a:t>
            </a:r>
            <a:r>
              <a:rPr lang="en-GB" dirty="0" err="1" smtClean="0">
                <a:latin typeface="Comic Sans MS" pitchFamily="66" charset="0"/>
              </a:rPr>
              <a:t>muons</a:t>
            </a:r>
            <a:r>
              <a:rPr lang="en-GB" dirty="0" smtClean="0">
                <a:latin typeface="Comic Sans MS" pitchFamily="66" charset="0"/>
              </a:rPr>
              <a:t> were discovered (and thought to be a </a:t>
            </a:r>
            <a:r>
              <a:rPr lang="en-GB" dirty="0" err="1" smtClean="0">
                <a:latin typeface="Comic Sans MS" pitchFamily="66" charset="0"/>
              </a:rPr>
              <a:t>pion</a:t>
            </a:r>
            <a:r>
              <a:rPr lang="en-GB" dirty="0" smtClean="0">
                <a:latin typeface="Comic Sans MS" pitchFamily="66" charset="0"/>
              </a:rPr>
              <a:t>)</a:t>
            </a:r>
          </a:p>
          <a:p>
            <a:r>
              <a:rPr lang="en-GB" dirty="0" smtClean="0">
                <a:latin typeface="Comic Sans MS" pitchFamily="66" charset="0"/>
              </a:rPr>
              <a:t>1947, in cosmic rays, </a:t>
            </a:r>
            <a:r>
              <a:rPr lang="en-GB" dirty="0" err="1" smtClean="0">
                <a:latin typeface="Comic Sans MS" pitchFamily="66" charset="0"/>
              </a:rPr>
              <a:t>Pions</a:t>
            </a:r>
            <a:r>
              <a:rPr lang="en-GB" dirty="0" smtClean="0">
                <a:latin typeface="Comic Sans MS" pitchFamily="66" charset="0"/>
              </a:rPr>
              <a:t> were discovered!</a:t>
            </a:r>
          </a:p>
          <a:p>
            <a:endParaRPr lang="en-GB" dirty="0" smtClean="0">
              <a:latin typeface="Comic Sans MS" pitchFamily="66" charset="0"/>
            </a:endParaRPr>
          </a:p>
          <a:p>
            <a:r>
              <a:rPr lang="en-GB" i="1" dirty="0" smtClean="0">
                <a:latin typeface="Comic Sans MS" pitchFamily="66" charset="0"/>
              </a:rPr>
              <a:t>Draw Feynman diagrams for Beta decay! Remember W</a:t>
            </a:r>
            <a:r>
              <a:rPr lang="en-GB" i="1" baseline="30000" dirty="0" smtClean="0">
                <a:latin typeface="Comic Sans MS" pitchFamily="66" charset="0"/>
              </a:rPr>
              <a:t>+/-</a:t>
            </a:r>
            <a:r>
              <a:rPr lang="en-GB" i="1" dirty="0" smtClean="0">
                <a:latin typeface="Comic Sans MS" pitchFamily="66" charset="0"/>
              </a:rPr>
              <a:t> and Z</a:t>
            </a:r>
            <a:r>
              <a:rPr lang="en-GB" i="1" baseline="30000" dirty="0" smtClean="0">
                <a:latin typeface="Comic Sans MS" pitchFamily="66" charset="0"/>
              </a:rPr>
              <a:t>o</a:t>
            </a:r>
          </a:p>
          <a:p>
            <a:endParaRPr lang="en-GB" dirty="0" smtClean="0">
              <a:latin typeface="Comic Sans MS" pitchFamily="66" charset="0"/>
            </a:endParaRPr>
          </a:p>
          <a:p>
            <a:pPr lvl="1">
              <a:buNone/>
            </a:pPr>
            <a:endParaRPr lang="en-GB" i="1" dirty="0" smtClean="0">
              <a:latin typeface="Comic Sans MS" pitchFamily="66" charset="0"/>
            </a:endParaRPr>
          </a:p>
          <a:p>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Feynman diagrams</a:t>
            </a:r>
            <a:endParaRPr lang="en-GB" dirty="0">
              <a:latin typeface="Comic Sans MS" pitchFamily="66" charset="0"/>
            </a:endParaRPr>
          </a:p>
        </p:txBody>
      </p:sp>
      <p:sp>
        <p:nvSpPr>
          <p:cNvPr id="3" name="Content Placeholder 2"/>
          <p:cNvSpPr>
            <a:spLocks noGrp="1"/>
          </p:cNvSpPr>
          <p:nvPr>
            <p:ph idx="1"/>
          </p:nvPr>
        </p:nvSpPr>
        <p:spPr>
          <a:xfrm>
            <a:off x="457200" y="1676400"/>
            <a:ext cx="8229600" cy="4419600"/>
          </a:xfrm>
        </p:spPr>
        <p:txBody>
          <a:bodyPr>
            <a:normAutofit fontScale="85000" lnSpcReduction="10000"/>
          </a:bodyPr>
          <a:lstStyle/>
          <a:p>
            <a:r>
              <a:rPr lang="en-GB" i="1" dirty="0" smtClean="0">
                <a:latin typeface="Comic Sans MS" pitchFamily="66" charset="0"/>
              </a:rPr>
              <a:t>Beta decay n (</a:t>
            </a:r>
            <a:r>
              <a:rPr lang="en-GB" i="1" dirty="0" err="1" smtClean="0">
                <a:latin typeface="Comic Sans MS" pitchFamily="66" charset="0"/>
              </a:rPr>
              <a:t>ddu</a:t>
            </a:r>
            <a:r>
              <a:rPr lang="en-GB" i="1" dirty="0" smtClean="0">
                <a:latin typeface="Comic Sans MS" pitchFamily="66" charset="0"/>
              </a:rPr>
              <a:t>) to p (</a:t>
            </a:r>
            <a:r>
              <a:rPr lang="en-GB" i="1" dirty="0" err="1" smtClean="0">
                <a:latin typeface="Comic Sans MS" pitchFamily="66" charset="0"/>
              </a:rPr>
              <a:t>uud</a:t>
            </a:r>
            <a:r>
              <a:rPr lang="en-GB" i="1" dirty="0" smtClean="0">
                <a:latin typeface="Comic Sans MS" pitchFamily="66" charset="0"/>
              </a:rPr>
              <a:t>) can be drawn using quarks, effectively a down turns into an up!</a:t>
            </a:r>
            <a:endParaRPr lang="en-GB" i="1" baseline="30000" dirty="0" smtClean="0">
              <a:latin typeface="Comic Sans MS" pitchFamily="66" charset="0"/>
            </a:endParaRPr>
          </a:p>
          <a:p>
            <a:endParaRPr lang="en-GB" dirty="0" smtClean="0">
              <a:latin typeface="Comic Sans MS" pitchFamily="66" charset="0"/>
            </a:endParaRPr>
          </a:p>
          <a:p>
            <a:r>
              <a:rPr lang="en-GB" dirty="0" smtClean="0">
                <a:latin typeface="Comic Sans MS" pitchFamily="66" charset="0"/>
              </a:rPr>
              <a:t>The colour of the quark does not change (this would be the strong force) the flavour does!</a:t>
            </a:r>
          </a:p>
          <a:p>
            <a:endParaRPr lang="en-GB" dirty="0" smtClean="0">
              <a:latin typeface="Comic Sans MS" pitchFamily="66" charset="0"/>
            </a:endParaRPr>
          </a:p>
          <a:p>
            <a:r>
              <a:rPr lang="en-GB" dirty="0" smtClean="0">
                <a:latin typeface="Comic Sans MS" pitchFamily="66" charset="0"/>
              </a:rPr>
              <a:t>Gluons are the exchange particle in the strong force and are added in a similar way!</a:t>
            </a:r>
          </a:p>
          <a:p>
            <a:endParaRPr lang="en-GB" dirty="0" smtClean="0">
              <a:latin typeface="Comic Sans MS" pitchFamily="66" charset="0"/>
            </a:endParaRPr>
          </a:p>
          <a:p>
            <a:pPr lvl="1">
              <a:buNone/>
            </a:pPr>
            <a:endParaRPr lang="en-GB" i="1" dirty="0" smtClean="0">
              <a:latin typeface="Comic Sans MS" pitchFamily="66" charset="0"/>
            </a:endParaRPr>
          </a:p>
          <a:p>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en-GB" smtClean="0">
                <a:latin typeface="Comic Sans MS" pitchFamily="66" charset="0"/>
              </a:rPr>
              <a:t>Probing deep into matter</a:t>
            </a:r>
          </a:p>
        </p:txBody>
      </p:sp>
      <p:sp>
        <p:nvSpPr>
          <p:cNvPr id="6147" name="Rectangle 3"/>
          <p:cNvSpPr>
            <a:spLocks noGrp="1" noChangeArrowheads="1"/>
          </p:cNvSpPr>
          <p:nvPr>
            <p:ph type="body" idx="4294967295"/>
          </p:nvPr>
        </p:nvSpPr>
        <p:spPr>
          <a:xfrm>
            <a:off x="457200" y="1295400"/>
            <a:ext cx="8229600" cy="4525963"/>
          </a:xfrm>
        </p:spPr>
        <p:txBody>
          <a:bodyPr>
            <a:normAutofit fontScale="92500" lnSpcReduction="10000"/>
          </a:bodyPr>
          <a:lstStyle/>
          <a:p>
            <a:pPr>
              <a:buFontTx/>
              <a:buNone/>
            </a:pPr>
            <a:r>
              <a:rPr lang="en-GB" sz="1800" b="1" smtClean="0">
                <a:latin typeface="Comic Sans MS" pitchFamily="66" charset="0"/>
              </a:rPr>
              <a:t>Deeper mysteries</a:t>
            </a:r>
          </a:p>
          <a:p>
            <a:r>
              <a:rPr lang="en-GB" sz="1800" smtClean="0">
                <a:latin typeface="Comic Sans MS" pitchFamily="66" charset="0"/>
              </a:rPr>
              <a:t>Here is a look at what many Physicists would regard as the most fundamental unanswered questions in the Universe:</a:t>
            </a:r>
          </a:p>
          <a:p>
            <a:endParaRPr lang="en-GB" sz="1800" i="1" smtClean="0">
              <a:latin typeface="Comic Sans MS" pitchFamily="66" charset="0"/>
            </a:endParaRPr>
          </a:p>
          <a:p>
            <a:pPr lvl="1"/>
            <a:r>
              <a:rPr lang="en-GB" sz="1600" smtClean="0">
                <a:latin typeface="Comic Sans MS" pitchFamily="66" charset="0"/>
              </a:rPr>
              <a:t>What decides the masses of the various particles? At present, masses of particles have to be found experimentally. No theory predicts them from more basic principles.</a:t>
            </a:r>
            <a:endParaRPr lang="en-GB" sz="1600" i="1" smtClean="0">
              <a:latin typeface="Comic Sans MS" pitchFamily="66" charset="0"/>
            </a:endParaRPr>
          </a:p>
          <a:p>
            <a:pPr lvl="1"/>
            <a:r>
              <a:rPr lang="en-GB" sz="1600" smtClean="0">
                <a:latin typeface="Comic Sans MS" pitchFamily="66" charset="0"/>
              </a:rPr>
              <a:t>Where does mass come from, anyway? There is a theory (the Higgs field) of how particles acquire mass.</a:t>
            </a:r>
            <a:endParaRPr lang="en-GB" sz="1600" i="1" smtClean="0">
              <a:latin typeface="Comic Sans MS" pitchFamily="66" charset="0"/>
            </a:endParaRPr>
          </a:p>
          <a:p>
            <a:pPr lvl="1"/>
            <a:r>
              <a:rPr lang="en-GB" sz="1600" smtClean="0">
                <a:latin typeface="Comic Sans MS" pitchFamily="66" charset="0"/>
              </a:rPr>
              <a:t>Why do fundamental particles come in pairs of two leptons and two quarks? Is there any relationship between the leptons and the quarks? (The energies required to test ideas about this could be so large that the theories might be effectively untestable.)</a:t>
            </a:r>
            <a:endParaRPr lang="en-GB" sz="1600" i="1" smtClean="0">
              <a:latin typeface="Comic Sans MS" pitchFamily="66" charset="0"/>
            </a:endParaRPr>
          </a:p>
          <a:p>
            <a:pPr lvl="1"/>
            <a:r>
              <a:rPr lang="en-GB" sz="1600" smtClean="0">
                <a:latin typeface="Comic Sans MS" pitchFamily="66" charset="0"/>
              </a:rPr>
              <a:t>Why are there three and only three generations of fermions? Nobody knows.</a:t>
            </a:r>
            <a:endParaRPr lang="en-GB" sz="1600" i="1" smtClean="0">
              <a:latin typeface="Comic Sans MS" pitchFamily="66" charset="0"/>
            </a:endParaRPr>
          </a:p>
          <a:p>
            <a:pPr lvl="1"/>
            <a:r>
              <a:rPr lang="en-GB" sz="1600" smtClean="0">
                <a:latin typeface="Comic Sans MS" pitchFamily="66" charset="0"/>
              </a:rPr>
              <a:t>Can the strong interaction be unified successfully with the weak and electromagnetic interactions? </a:t>
            </a:r>
            <a:endParaRPr lang="en-GB" sz="1600" i="1" smtClean="0">
              <a:latin typeface="Comic Sans MS" pitchFamily="66" charset="0"/>
            </a:endParaRPr>
          </a:p>
          <a:p>
            <a:pPr lvl="1"/>
            <a:r>
              <a:rPr lang="en-GB" sz="1600" smtClean="0">
                <a:latin typeface="Comic Sans MS" pitchFamily="66" charset="0"/>
              </a:rPr>
              <a:t>Can gravity be related to the other interactions? Can its exchange particle, the graviton, be detected?</a:t>
            </a:r>
          </a:p>
        </p:txBody>
      </p:sp>
      <p:sp>
        <p:nvSpPr>
          <p:cNvPr id="6148"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600201"/>
            <a:ext cx="8229600" cy="1524000"/>
          </a:xfrm>
        </p:spPr>
        <p:txBody>
          <a:bodyPr>
            <a:normAutofit/>
          </a:bodyPr>
          <a:lstStyle/>
          <a:p>
            <a:r>
              <a:rPr lang="en-GB" dirty="0" smtClean="0">
                <a:latin typeface="Comic Sans MS" pitchFamily="66" charset="0"/>
              </a:rPr>
              <a:t>Leptons</a:t>
            </a:r>
          </a:p>
          <a:p>
            <a:pPr lvl="1">
              <a:buNone/>
            </a:pPr>
            <a:endParaRPr lang="en-GB" dirty="0" smtClean="0">
              <a:latin typeface="Comic Sans MS" pitchFamily="66" charset="0"/>
            </a:endParaRPr>
          </a:p>
        </p:txBody>
      </p:sp>
      <p:pic>
        <p:nvPicPr>
          <p:cNvPr id="1026" name="Picture 2" descr="http://hyperphysics.phy-astr.gsu.edu/hbase/Particles/imgpar/lepton.gif"/>
          <p:cNvPicPr>
            <a:picLocks noChangeAspect="1" noChangeArrowheads="1"/>
          </p:cNvPicPr>
          <p:nvPr/>
        </p:nvPicPr>
        <p:blipFill>
          <a:blip r:embed="rId2" cstate="print"/>
          <a:srcRect/>
          <a:stretch>
            <a:fillRect/>
          </a:stretch>
        </p:blipFill>
        <p:spPr bwMode="auto">
          <a:xfrm>
            <a:off x="685800" y="2362200"/>
            <a:ext cx="7887368" cy="1905000"/>
          </a:xfrm>
          <a:prstGeom prst="rect">
            <a:avLst/>
          </a:prstGeom>
          <a:noFill/>
        </p:spPr>
      </p:pic>
      <p:sp>
        <p:nvSpPr>
          <p:cNvPr id="6" name="Content Placeholder 2"/>
          <p:cNvSpPr txBox="1">
            <a:spLocks/>
          </p:cNvSpPr>
          <p:nvPr/>
        </p:nvSpPr>
        <p:spPr>
          <a:xfrm>
            <a:off x="533400" y="4495800"/>
            <a:ext cx="8229600" cy="15240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600201"/>
            <a:ext cx="8229600" cy="1524000"/>
          </a:xfrm>
        </p:spPr>
        <p:txBody>
          <a:bodyPr>
            <a:normAutofit/>
          </a:bodyPr>
          <a:lstStyle/>
          <a:p>
            <a:r>
              <a:rPr lang="en-GB" dirty="0" smtClean="0">
                <a:latin typeface="Comic Sans MS" pitchFamily="66" charset="0"/>
              </a:rPr>
              <a:t>6 Leptons</a:t>
            </a:r>
          </a:p>
          <a:p>
            <a:pPr lvl="1">
              <a:buNone/>
            </a:pPr>
            <a:endParaRPr lang="en-GB" dirty="0" smtClean="0">
              <a:latin typeface="Comic Sans MS" pitchFamily="66" charset="0"/>
            </a:endParaRPr>
          </a:p>
        </p:txBody>
      </p:sp>
      <p:graphicFrame>
        <p:nvGraphicFramePr>
          <p:cNvPr id="5" name="Table 4"/>
          <p:cNvGraphicFramePr>
            <a:graphicFrameLocks noGrp="1"/>
          </p:cNvGraphicFramePr>
          <p:nvPr/>
        </p:nvGraphicFramePr>
        <p:xfrm>
          <a:off x="457200" y="2286000"/>
          <a:ext cx="6858000" cy="3785463"/>
        </p:xfrm>
        <a:graphic>
          <a:graphicData uri="http://schemas.openxmlformats.org/drawingml/2006/table">
            <a:tbl>
              <a:tblPr/>
              <a:tblGrid>
                <a:gridCol w="1714500"/>
                <a:gridCol w="1714500"/>
                <a:gridCol w="1714500"/>
                <a:gridCol w="1714500"/>
              </a:tblGrid>
              <a:tr h="690997">
                <a:tc gridSpan="2">
                  <a:txBody>
                    <a:bodyPr/>
                    <a:lstStyle/>
                    <a:p>
                      <a:endParaRPr lang="en-GB" sz="1400" dirty="0"/>
                    </a:p>
                  </a:txBody>
                  <a:tcPr marL="29280" marR="29280" marT="29280" marB="2928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en-GB"/>
                    </a:p>
                  </a:txBody>
                  <a:tcPr/>
                </a:tc>
                <a:tc>
                  <a:txBody>
                    <a:bodyPr/>
                    <a:lstStyle/>
                    <a:p>
                      <a:pPr algn="ctr"/>
                      <a:r>
                        <a:rPr lang="en-GB" sz="1400" dirty="0"/>
                        <a:t>Mass</a:t>
                      </a:r>
                      <a:br>
                        <a:rPr lang="en-GB" sz="1400" dirty="0"/>
                      </a:br>
                      <a:r>
                        <a:rPr lang="en-GB" sz="1400" dirty="0"/>
                        <a:t>(</a:t>
                      </a:r>
                      <a:r>
                        <a:rPr lang="en-GB" sz="1400" dirty="0" err="1"/>
                        <a:t>GeV</a:t>
                      </a:r>
                      <a:r>
                        <a:rPr lang="en-GB" sz="1400" dirty="0"/>
                        <a:t>/c</a:t>
                      </a:r>
                      <a:r>
                        <a:rPr lang="en-GB" sz="1400" baseline="30000" dirty="0"/>
                        <a:t>2</a:t>
                      </a:r>
                      <a:r>
                        <a:rPr lang="en-GB" sz="1400" dirty="0"/>
                        <a:t>)</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Electric Charge</a:t>
                      </a:r>
                      <a:br>
                        <a:rPr lang="en-GB" sz="1400" dirty="0"/>
                      </a:br>
                      <a:r>
                        <a:rPr lang="en-GB" sz="1400" dirty="0"/>
                        <a:t>(e)</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184">
                <a:tc>
                  <a:txBody>
                    <a:bodyPr/>
                    <a:lstStyle/>
                    <a:p>
                      <a:pPr algn="ctr"/>
                      <a:endParaRPr lang="en-GB" sz="1400"/>
                    </a:p>
                  </a:txBody>
                  <a:tcPr marL="29280" marR="29280" marT="29280" marB="2928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r>
                        <a:rPr lang="en-GB" sz="1400" dirty="0"/>
                        <a:t>electron neutrino</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&lt;7 x 10-9</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t>0</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372">
                <a:tc>
                  <a:txBody>
                    <a:bodyPr/>
                    <a:lstStyle/>
                    <a:p>
                      <a:pPr algn="ctr"/>
                      <a:endParaRPr lang="en-GB" sz="1400"/>
                    </a:p>
                  </a:txBody>
                  <a:tcPr marL="29280" marR="29280" marT="29280" marB="2928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r>
                        <a:rPr lang="en-GB" sz="1400" dirty="0"/>
                        <a:t>electron</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0.000511</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t>-1</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184">
                <a:tc>
                  <a:txBody>
                    <a:bodyPr/>
                    <a:lstStyle/>
                    <a:p>
                      <a:pPr algn="ctr"/>
                      <a:endParaRPr lang="en-GB" sz="1400"/>
                    </a:p>
                  </a:txBody>
                  <a:tcPr marL="29280" marR="29280" marT="29280" marB="2928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r>
                        <a:rPr lang="en-GB" sz="1400" dirty="0" err="1"/>
                        <a:t>muon</a:t>
                      </a:r>
                      <a:r>
                        <a:rPr lang="en-GB" sz="1400" dirty="0"/>
                        <a:t> neutrino</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&lt;0.0003</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0997">
                <a:tc>
                  <a:txBody>
                    <a:bodyPr/>
                    <a:lstStyle/>
                    <a:p>
                      <a:pPr algn="ctr"/>
                      <a:endParaRPr lang="en-GB" sz="1400"/>
                    </a:p>
                  </a:txBody>
                  <a:tcPr marL="29280" marR="29280" marT="29280" marB="2928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r>
                        <a:rPr lang="en-GB" sz="1400" dirty="0" err="1"/>
                        <a:t>muon</a:t>
                      </a:r>
                      <a:r>
                        <a:rPr lang="en-GB" sz="1400" dirty="0"/>
                        <a:t/>
                      </a:r>
                      <a:br>
                        <a:rPr lang="en-GB" sz="1400" dirty="0"/>
                      </a:br>
                      <a:r>
                        <a:rPr lang="en-GB" sz="1400" dirty="0"/>
                        <a:t>(mu-minus)</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t>0.106</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184">
                <a:tc>
                  <a:txBody>
                    <a:bodyPr/>
                    <a:lstStyle/>
                    <a:p>
                      <a:pPr algn="ctr"/>
                      <a:endParaRPr lang="en-GB" sz="1400"/>
                    </a:p>
                  </a:txBody>
                  <a:tcPr marL="29280" marR="29280" marT="29280" marB="2928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r>
                        <a:rPr lang="en-GB" sz="1400" dirty="0"/>
                        <a:t>tau neutrino</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t>&lt;0.03</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0997">
                <a:tc>
                  <a:txBody>
                    <a:bodyPr/>
                    <a:lstStyle/>
                    <a:p>
                      <a:pPr algn="ctr"/>
                      <a:endParaRPr lang="en-GB" sz="1400"/>
                    </a:p>
                  </a:txBody>
                  <a:tcPr marL="29280" marR="29280" marT="29280" marB="2928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r>
                        <a:rPr lang="en-GB" sz="1400" dirty="0"/>
                        <a:t>tau</a:t>
                      </a:r>
                      <a:br>
                        <a:rPr lang="en-GB" sz="1400" dirty="0"/>
                      </a:br>
                      <a:r>
                        <a:rPr lang="en-GB" sz="1400" dirty="0"/>
                        <a:t>(tau-minus)</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t>1.7771</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marL="29280" marR="29280" marT="29280" marB="292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23553" name="Picture 1" descr="electron neutrino"/>
          <p:cNvPicPr>
            <a:picLocks noChangeAspect="1" noChangeArrowheads="1"/>
          </p:cNvPicPr>
          <p:nvPr/>
        </p:nvPicPr>
        <p:blipFill>
          <a:blip r:embed="rId2" cstate="print"/>
          <a:srcRect/>
          <a:stretch>
            <a:fillRect/>
          </a:stretch>
        </p:blipFill>
        <p:spPr bwMode="auto">
          <a:xfrm>
            <a:off x="0" y="0"/>
            <a:ext cx="295275" cy="295275"/>
          </a:xfrm>
          <a:prstGeom prst="rect">
            <a:avLst/>
          </a:prstGeom>
          <a:noFill/>
        </p:spPr>
      </p:pic>
      <p:pic>
        <p:nvPicPr>
          <p:cNvPr id="23554" name="Picture 2" descr="electron"/>
          <p:cNvPicPr>
            <a:picLocks noChangeAspect="1" noChangeArrowheads="1"/>
          </p:cNvPicPr>
          <p:nvPr/>
        </p:nvPicPr>
        <p:blipFill>
          <a:blip r:embed="rId3" cstate="print"/>
          <a:srcRect/>
          <a:stretch>
            <a:fillRect/>
          </a:stretch>
        </p:blipFill>
        <p:spPr bwMode="auto">
          <a:xfrm>
            <a:off x="0" y="0"/>
            <a:ext cx="295275" cy="295275"/>
          </a:xfrm>
          <a:prstGeom prst="rect">
            <a:avLst/>
          </a:prstGeom>
          <a:noFill/>
        </p:spPr>
      </p:pic>
      <p:pic>
        <p:nvPicPr>
          <p:cNvPr id="23555" name="Picture 3" descr="muon neutrino"/>
          <p:cNvPicPr>
            <a:picLocks noChangeAspect="1" noChangeArrowheads="1"/>
          </p:cNvPicPr>
          <p:nvPr/>
        </p:nvPicPr>
        <p:blipFill>
          <a:blip r:embed="rId4" cstate="print"/>
          <a:srcRect/>
          <a:stretch>
            <a:fillRect/>
          </a:stretch>
        </p:blipFill>
        <p:spPr bwMode="auto">
          <a:xfrm>
            <a:off x="0" y="0"/>
            <a:ext cx="295275" cy="295275"/>
          </a:xfrm>
          <a:prstGeom prst="rect">
            <a:avLst/>
          </a:prstGeom>
          <a:noFill/>
        </p:spPr>
      </p:pic>
      <p:pic>
        <p:nvPicPr>
          <p:cNvPr id="23556" name="Picture 4" descr="muon"/>
          <p:cNvPicPr>
            <a:picLocks noChangeAspect="1" noChangeArrowheads="1"/>
          </p:cNvPicPr>
          <p:nvPr/>
        </p:nvPicPr>
        <p:blipFill>
          <a:blip r:embed="rId5" cstate="print"/>
          <a:srcRect/>
          <a:stretch>
            <a:fillRect/>
          </a:stretch>
        </p:blipFill>
        <p:spPr bwMode="auto">
          <a:xfrm>
            <a:off x="0" y="0"/>
            <a:ext cx="295275" cy="295275"/>
          </a:xfrm>
          <a:prstGeom prst="rect">
            <a:avLst/>
          </a:prstGeom>
          <a:noFill/>
        </p:spPr>
      </p:pic>
      <p:pic>
        <p:nvPicPr>
          <p:cNvPr id="23557" name="Picture 5" descr="tau neutrino"/>
          <p:cNvPicPr>
            <a:picLocks noChangeAspect="1" noChangeArrowheads="1"/>
          </p:cNvPicPr>
          <p:nvPr/>
        </p:nvPicPr>
        <p:blipFill>
          <a:blip r:embed="rId6" cstate="print"/>
          <a:srcRect/>
          <a:stretch>
            <a:fillRect/>
          </a:stretch>
        </p:blipFill>
        <p:spPr bwMode="auto">
          <a:xfrm>
            <a:off x="0" y="0"/>
            <a:ext cx="295275" cy="295275"/>
          </a:xfrm>
          <a:prstGeom prst="rect">
            <a:avLst/>
          </a:prstGeom>
          <a:noFill/>
        </p:spPr>
      </p:pic>
      <p:pic>
        <p:nvPicPr>
          <p:cNvPr id="23558" name="Picture 6" descr="tau"/>
          <p:cNvPicPr>
            <a:picLocks noChangeAspect="1" noChangeArrowheads="1"/>
          </p:cNvPicPr>
          <p:nvPr/>
        </p:nvPicPr>
        <p:blipFill>
          <a:blip r:embed="rId7" cstate="print"/>
          <a:srcRect/>
          <a:stretch>
            <a:fillRect/>
          </a:stretch>
        </p:blipFill>
        <p:spPr bwMode="auto">
          <a:xfrm>
            <a:off x="0" y="0"/>
            <a:ext cx="295275" cy="2952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600200"/>
            <a:ext cx="8229600" cy="4800599"/>
          </a:xfrm>
        </p:spPr>
        <p:txBody>
          <a:bodyPr>
            <a:normAutofit fontScale="92500"/>
          </a:bodyPr>
          <a:lstStyle/>
          <a:p>
            <a:r>
              <a:rPr lang="en-GB" dirty="0" smtClean="0">
                <a:latin typeface="Comic Sans MS" pitchFamily="66" charset="0"/>
              </a:rPr>
              <a:t>Leptons + antiparticles gives 12! Or more?</a:t>
            </a:r>
          </a:p>
          <a:p>
            <a:r>
              <a:rPr lang="en-GB" dirty="0" smtClean="0">
                <a:latin typeface="Comic Sans MS" pitchFamily="66" charset="0"/>
              </a:rPr>
              <a:t>The positron was postulated by Dirac in 1928 resulting from a relativistic solution to Schrödinger's equation</a:t>
            </a:r>
          </a:p>
          <a:p>
            <a:r>
              <a:rPr lang="en-GB" dirty="0" smtClean="0">
                <a:latin typeface="Comic Sans MS" pitchFamily="66" charset="0"/>
              </a:rPr>
              <a:t>And found by Anderson in cosmic rays in 1932 (asymmetry)</a:t>
            </a:r>
          </a:p>
          <a:p>
            <a:r>
              <a:rPr lang="en-GB" dirty="0" smtClean="0">
                <a:latin typeface="Comic Sans MS" pitchFamily="66" charset="0"/>
              </a:rPr>
              <a:t>Anti-particles have opposite charge (and all other opposite quantum numbers)</a:t>
            </a:r>
          </a:p>
          <a:p>
            <a:r>
              <a:rPr lang="en-GB" dirty="0" smtClean="0">
                <a:latin typeface="Comic Sans MS" pitchFamily="66" charset="0"/>
              </a:rPr>
              <a:t>Bosons are their own anti-particles</a:t>
            </a:r>
          </a:p>
          <a:p>
            <a:pPr lvl="1"/>
            <a:endParaRPr lang="en-GB" dirty="0" smtClean="0">
              <a:latin typeface="Comic Sans MS" pitchFamily="66" charset="0"/>
            </a:endParaRPr>
          </a:p>
          <a:p>
            <a:pPr lvl="1">
              <a:buNone/>
            </a:pPr>
            <a:endParaRPr lang="en-GB" dirty="0" smtClean="0">
              <a:latin typeface="Comic Sans MS" pitchFamily="66" charset="0"/>
            </a:endParaRPr>
          </a:p>
          <a:p>
            <a:pPr lvl="1">
              <a:buNone/>
            </a:pP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a:t>
            </a:r>
            <a:endParaRPr lang="en-GB" dirty="0">
              <a:latin typeface="Comic Sans MS" pitchFamily="66" charset="0"/>
            </a:endParaRPr>
          </a:p>
        </p:txBody>
      </p:sp>
      <p:sp>
        <p:nvSpPr>
          <p:cNvPr id="3" name="Content Placeholder 2"/>
          <p:cNvSpPr>
            <a:spLocks noGrp="1"/>
          </p:cNvSpPr>
          <p:nvPr>
            <p:ph idx="1"/>
          </p:nvPr>
        </p:nvSpPr>
        <p:spPr>
          <a:xfrm>
            <a:off x="457200" y="1295400"/>
            <a:ext cx="8229600" cy="4525963"/>
          </a:xfrm>
        </p:spPr>
        <p:txBody>
          <a:bodyPr>
            <a:normAutofit/>
          </a:bodyPr>
          <a:lstStyle/>
          <a:p>
            <a:r>
              <a:rPr lang="en-GB" dirty="0" smtClean="0">
                <a:latin typeface="Comic Sans MS" pitchFamily="66" charset="0"/>
              </a:rPr>
              <a:t>Hadrons – Mesons (middle) and Baryons</a:t>
            </a:r>
          </a:p>
          <a:p>
            <a:pPr lvl="1"/>
            <a:r>
              <a:rPr lang="en-GB" dirty="0" smtClean="0">
                <a:latin typeface="Comic Sans MS" pitchFamily="66" charset="0"/>
              </a:rPr>
              <a:t>More than 150 discovered (</a:t>
            </a:r>
            <a:r>
              <a:rPr lang="en-GB" dirty="0" err="1" smtClean="0">
                <a:latin typeface="Comic Sans MS" pitchFamily="66" charset="0"/>
              </a:rPr>
              <a:t>cf</a:t>
            </a:r>
            <a:r>
              <a:rPr lang="en-GB" dirty="0" smtClean="0">
                <a:latin typeface="Comic Sans MS" pitchFamily="66" charset="0"/>
              </a:rPr>
              <a:t> PT)</a:t>
            </a:r>
          </a:p>
          <a:p>
            <a:pPr lvl="1"/>
            <a:r>
              <a:rPr lang="en-GB" dirty="0" smtClean="0">
                <a:latin typeface="Comic Sans MS" pitchFamily="66" charset="0"/>
              </a:rPr>
              <a:t>Particle accelerators and cosmic rays</a:t>
            </a:r>
          </a:p>
          <a:p>
            <a:pPr lvl="1"/>
            <a:r>
              <a:rPr lang="en-GB" dirty="0" smtClean="0">
                <a:latin typeface="Comic Sans MS" pitchFamily="66" charset="0"/>
              </a:rPr>
              <a:t>All, apart from the proton, are unstable, half lives running from 10</a:t>
            </a:r>
            <a:r>
              <a:rPr lang="en-GB" baseline="30000" dirty="0" smtClean="0">
                <a:latin typeface="Comic Sans MS" pitchFamily="66" charset="0"/>
              </a:rPr>
              <a:t>-10</a:t>
            </a:r>
            <a:r>
              <a:rPr lang="en-GB" dirty="0" smtClean="0">
                <a:latin typeface="Comic Sans MS" pitchFamily="66" charset="0"/>
              </a:rPr>
              <a:t>s to 10</a:t>
            </a:r>
            <a:r>
              <a:rPr lang="en-GB" baseline="30000" dirty="0" smtClean="0">
                <a:latin typeface="Comic Sans MS" pitchFamily="66" charset="0"/>
              </a:rPr>
              <a:t>-24</a:t>
            </a:r>
            <a:r>
              <a:rPr lang="en-GB" dirty="0" smtClean="0">
                <a:latin typeface="Comic Sans MS" pitchFamily="66" charset="0"/>
              </a:rPr>
              <a:t>s</a:t>
            </a:r>
          </a:p>
          <a:p>
            <a:pPr lvl="1"/>
            <a:r>
              <a:rPr lang="en-GB" dirty="0" smtClean="0">
                <a:latin typeface="Comic Sans MS" pitchFamily="66" charset="0"/>
              </a:rPr>
              <a:t>Unlike Leptons they have measureable size</a:t>
            </a:r>
          </a:p>
        </p:txBody>
      </p:sp>
      <p:pic>
        <p:nvPicPr>
          <p:cNvPr id="26626" name="Picture 2" descr="Image:Baryon Dekuplett.svg">
            <a:hlinkClick r:id="rId2"/>
          </p:cNvPr>
          <p:cNvPicPr>
            <a:picLocks noChangeAspect="1" noChangeArrowheads="1"/>
          </p:cNvPicPr>
          <p:nvPr/>
        </p:nvPicPr>
        <p:blipFill>
          <a:blip r:embed="rId3" cstate="print"/>
          <a:srcRect/>
          <a:stretch>
            <a:fillRect/>
          </a:stretch>
        </p:blipFill>
        <p:spPr bwMode="auto">
          <a:xfrm>
            <a:off x="2971800" y="4343400"/>
            <a:ext cx="2745490" cy="2514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Particle Physics - No</a:t>
            </a:r>
            <a:endParaRPr lang="en-GB" dirty="0">
              <a:latin typeface="Comic Sans MS" pitchFamily="66" charset="0"/>
            </a:endParaRPr>
          </a:p>
        </p:txBody>
      </p:sp>
      <p:sp>
        <p:nvSpPr>
          <p:cNvPr id="3" name="Content Placeholder 2"/>
          <p:cNvSpPr>
            <a:spLocks noGrp="1"/>
          </p:cNvSpPr>
          <p:nvPr>
            <p:ph idx="1"/>
          </p:nvPr>
        </p:nvSpPr>
        <p:spPr>
          <a:xfrm>
            <a:off x="457200" y="1600201"/>
            <a:ext cx="8229600" cy="3429000"/>
          </a:xfrm>
        </p:spPr>
        <p:txBody>
          <a:bodyPr>
            <a:normAutofit/>
          </a:bodyPr>
          <a:lstStyle/>
          <a:p>
            <a:r>
              <a:rPr lang="en-GB" dirty="0" smtClean="0">
                <a:latin typeface="Comic Sans MS" pitchFamily="66" charset="0"/>
              </a:rPr>
              <a:t>Good news!!</a:t>
            </a:r>
          </a:p>
          <a:p>
            <a:r>
              <a:rPr lang="en-GB" dirty="0" smtClean="0">
                <a:latin typeface="Comic Sans MS" pitchFamily="66" charset="0"/>
              </a:rPr>
              <a:t>Hadrons are not elementary particles, they have internal structure</a:t>
            </a:r>
          </a:p>
          <a:p>
            <a:r>
              <a:rPr lang="en-GB" dirty="0" smtClean="0">
                <a:latin typeface="Comic Sans MS" pitchFamily="66" charset="0"/>
              </a:rPr>
              <a:t>The are </a:t>
            </a:r>
            <a:r>
              <a:rPr lang="en-GB" b="1" dirty="0" smtClean="0">
                <a:latin typeface="Comic Sans MS" pitchFamily="66" charset="0"/>
              </a:rPr>
              <a:t>composite</a:t>
            </a:r>
            <a:r>
              <a:rPr lang="en-GB" dirty="0" smtClean="0">
                <a:latin typeface="Comic Sans MS" pitchFamily="66" charset="0"/>
              </a:rPr>
              <a:t> particles</a:t>
            </a:r>
          </a:p>
          <a:p>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2411</TotalTime>
  <Words>2162</Words>
  <Application>Microsoft Office PowerPoint</Application>
  <PresentationFormat>On-screen Show (4:3)</PresentationFormat>
  <Paragraphs>362</Paragraphs>
  <Slides>42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vt:lpstr>
      <vt:lpstr>Particle Physics</vt:lpstr>
      <vt:lpstr>Particle Physics</vt:lpstr>
      <vt:lpstr>Particle Physics - No</vt:lpstr>
      <vt:lpstr>Particle Physics</vt:lpstr>
      <vt:lpstr>Particle Physics</vt:lpstr>
      <vt:lpstr>Particle Physics</vt:lpstr>
      <vt:lpstr>Particle Physics</vt:lpstr>
      <vt:lpstr>Particle Physics</vt:lpstr>
      <vt:lpstr>Particle Physics - No</vt:lpstr>
      <vt:lpstr>Particle Physics</vt:lpstr>
      <vt:lpstr>Particle Physics</vt:lpstr>
      <vt:lpstr>Particle Physics</vt:lpstr>
      <vt:lpstr>Probing deep into matter</vt:lpstr>
      <vt:lpstr>Probing deep into matter</vt:lpstr>
      <vt:lpstr>Particle Physics</vt:lpstr>
      <vt:lpstr>Particle Physics</vt:lpstr>
      <vt:lpstr>Quantum numbers</vt:lpstr>
      <vt:lpstr>Quantum numbers</vt:lpstr>
      <vt:lpstr>Quantum numbers</vt:lpstr>
      <vt:lpstr>Quantum numbers - Correction</vt:lpstr>
      <vt:lpstr>Quantum numbers</vt:lpstr>
      <vt:lpstr>Quantum numbers</vt:lpstr>
      <vt:lpstr>Quantum numbers</vt:lpstr>
      <vt:lpstr>Quantum numbers</vt:lpstr>
      <vt:lpstr>Quantum numbers</vt:lpstr>
      <vt:lpstr>Virtual particles - Extra</vt:lpstr>
      <vt:lpstr>Particle Physics</vt:lpstr>
      <vt:lpstr>Feynman diagrams</vt:lpstr>
      <vt:lpstr>Feynman diagrams</vt:lpstr>
      <vt:lpstr>Feynman diagrams</vt:lpstr>
      <vt:lpstr>Feynman diagrams</vt:lpstr>
      <vt:lpstr>Feynman diagrams</vt:lpstr>
      <vt:lpstr>Feynman diagrams</vt:lpstr>
      <vt:lpstr>Feynman diagrams</vt:lpstr>
      <vt:lpstr>Feynman diagrams</vt:lpstr>
      <vt:lpstr>Feynman diagrams</vt:lpstr>
      <vt:lpstr>Feynman diagrams</vt:lpstr>
      <vt:lpstr>Feynman diagrams</vt:lpstr>
      <vt:lpstr>Feynman diagrams</vt:lpstr>
      <vt:lpstr>Feynman diagrams</vt:lpstr>
      <vt:lpstr>Feynman diagrams</vt:lpstr>
      <vt:lpstr>Probing deep into matter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Particle Physics</dc:title>
  <dc:creator/>
  <cp:lastModifiedBy>ggreen</cp:lastModifiedBy>
  <cp:revision>263</cp:revision>
  <dcterms:created xsi:type="dcterms:W3CDTF">2006-08-16T00:00:00Z</dcterms:created>
  <dcterms:modified xsi:type="dcterms:W3CDTF">2010-11-29T12:05:48Z</dcterms:modified>
</cp:coreProperties>
</file>