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99.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4" r:id="rId2"/>
    <p:sldMasterId id="2147483811" r:id="rId3"/>
    <p:sldMasterId id="2147483812" r:id="rId4"/>
    <p:sldMasterId id="2147483813" r:id="rId5"/>
    <p:sldMasterId id="2147483823" r:id="rId6"/>
    <p:sldMasterId id="2147483896" r:id="rId7"/>
    <p:sldMasterId id="2147483908" r:id="rId8"/>
    <p:sldMasterId id="2147484564" r:id="rId9"/>
    <p:sldMasterId id="2147484574" r:id="rId10"/>
  </p:sldMasterIdLst>
  <p:notesMasterIdLst>
    <p:notesMasterId r:id="rId28"/>
  </p:notesMasterIdLst>
  <p:sldIdLst>
    <p:sldId id="256" r:id="rId11"/>
    <p:sldId id="317" r:id="rId12"/>
    <p:sldId id="286" r:id="rId13"/>
    <p:sldId id="338" r:id="rId14"/>
    <p:sldId id="319" r:id="rId15"/>
    <p:sldId id="318" r:id="rId16"/>
    <p:sldId id="334" r:id="rId17"/>
    <p:sldId id="339" r:id="rId18"/>
    <p:sldId id="340" r:id="rId19"/>
    <p:sldId id="341" r:id="rId20"/>
    <p:sldId id="343" r:id="rId21"/>
    <p:sldId id="342" r:id="rId22"/>
    <p:sldId id="290" r:id="rId23"/>
    <p:sldId id="289" r:id="rId24"/>
    <p:sldId id="344" r:id="rId25"/>
    <p:sldId id="311" r:id="rId26"/>
    <p:sldId id="333"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Lucida Grande"/>
        <a:ea typeface="ヒラギノ角ゴ Pro W3"/>
        <a:cs typeface="ヒラギノ角ゴ Pro W3"/>
      </a:defRPr>
    </a:lvl1pPr>
    <a:lvl2pPr marL="457200" algn="l" rtl="0" fontAlgn="base">
      <a:spcBef>
        <a:spcPct val="0"/>
      </a:spcBef>
      <a:spcAft>
        <a:spcPct val="0"/>
      </a:spcAft>
      <a:defRPr sz="2400" kern="1200">
        <a:solidFill>
          <a:schemeClr val="tx1"/>
        </a:solidFill>
        <a:latin typeface="Lucida Grande"/>
        <a:ea typeface="ヒラギノ角ゴ Pro W3"/>
        <a:cs typeface="ヒラギノ角ゴ Pro W3"/>
      </a:defRPr>
    </a:lvl2pPr>
    <a:lvl3pPr marL="914400" algn="l" rtl="0" fontAlgn="base">
      <a:spcBef>
        <a:spcPct val="0"/>
      </a:spcBef>
      <a:spcAft>
        <a:spcPct val="0"/>
      </a:spcAft>
      <a:defRPr sz="2400" kern="1200">
        <a:solidFill>
          <a:schemeClr val="tx1"/>
        </a:solidFill>
        <a:latin typeface="Lucida Grande"/>
        <a:ea typeface="ヒラギノ角ゴ Pro W3"/>
        <a:cs typeface="ヒラギノ角ゴ Pro W3"/>
      </a:defRPr>
    </a:lvl3pPr>
    <a:lvl4pPr marL="1371600" algn="l" rtl="0" fontAlgn="base">
      <a:spcBef>
        <a:spcPct val="0"/>
      </a:spcBef>
      <a:spcAft>
        <a:spcPct val="0"/>
      </a:spcAft>
      <a:defRPr sz="2400" kern="1200">
        <a:solidFill>
          <a:schemeClr val="tx1"/>
        </a:solidFill>
        <a:latin typeface="Lucida Grande"/>
        <a:ea typeface="ヒラギノ角ゴ Pro W3"/>
        <a:cs typeface="ヒラギノ角ゴ Pro W3"/>
      </a:defRPr>
    </a:lvl4pPr>
    <a:lvl5pPr marL="1828800" algn="l" rtl="0" fontAlgn="base">
      <a:spcBef>
        <a:spcPct val="0"/>
      </a:spcBef>
      <a:spcAft>
        <a:spcPct val="0"/>
      </a:spcAft>
      <a:defRPr sz="2400" kern="1200">
        <a:solidFill>
          <a:schemeClr val="tx1"/>
        </a:solidFill>
        <a:latin typeface="Lucida Grande"/>
        <a:ea typeface="ヒラギノ角ゴ Pro W3"/>
        <a:cs typeface="ヒラギノ角ゴ Pro W3"/>
      </a:defRPr>
    </a:lvl5pPr>
    <a:lvl6pPr marL="2286000" algn="l" defTabSz="914400" rtl="0" eaLnBrk="1" latinLnBrk="0" hangingPunct="1">
      <a:defRPr sz="2400" kern="1200">
        <a:solidFill>
          <a:schemeClr val="tx1"/>
        </a:solidFill>
        <a:latin typeface="Lucida Grande"/>
        <a:ea typeface="ヒラギノ角ゴ Pro W3"/>
        <a:cs typeface="ヒラギノ角ゴ Pro W3"/>
      </a:defRPr>
    </a:lvl6pPr>
    <a:lvl7pPr marL="2743200" algn="l" defTabSz="914400" rtl="0" eaLnBrk="1" latinLnBrk="0" hangingPunct="1">
      <a:defRPr sz="2400" kern="1200">
        <a:solidFill>
          <a:schemeClr val="tx1"/>
        </a:solidFill>
        <a:latin typeface="Lucida Grande"/>
        <a:ea typeface="ヒラギノ角ゴ Pro W3"/>
        <a:cs typeface="ヒラギノ角ゴ Pro W3"/>
      </a:defRPr>
    </a:lvl7pPr>
    <a:lvl8pPr marL="3200400" algn="l" defTabSz="914400" rtl="0" eaLnBrk="1" latinLnBrk="0" hangingPunct="1">
      <a:defRPr sz="2400" kern="1200">
        <a:solidFill>
          <a:schemeClr val="tx1"/>
        </a:solidFill>
        <a:latin typeface="Lucida Grande"/>
        <a:ea typeface="ヒラギノ角ゴ Pro W3"/>
        <a:cs typeface="ヒラギノ角ゴ Pro W3"/>
      </a:defRPr>
    </a:lvl8pPr>
    <a:lvl9pPr marL="3657600" algn="l" defTabSz="914400" rtl="0" eaLnBrk="1" latinLnBrk="0" hangingPunct="1">
      <a:defRPr sz="2400" kern="1200">
        <a:solidFill>
          <a:schemeClr val="tx1"/>
        </a:solidFill>
        <a:latin typeface="Lucida Grande"/>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649"/>
    <a:srgbClr val="006666"/>
    <a:srgbClr val="996600"/>
    <a:srgbClr val="006600"/>
    <a:srgbClr val="A50021"/>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8942" autoAdjust="0"/>
  </p:normalViewPr>
  <p:slideViewPr>
    <p:cSldViewPr>
      <p:cViewPr varScale="1">
        <p:scale>
          <a:sx n="104" d="100"/>
          <a:sy n="104" d="100"/>
        </p:scale>
        <p:origin x="-84" y="-192"/>
      </p:cViewPr>
      <p:guideLst>
        <p:guide orient="horz" pos="2160"/>
        <p:guide pos="2880"/>
      </p:guideLst>
    </p:cSldViewPr>
  </p:slideViewPr>
  <p:outlineViewPr>
    <p:cViewPr>
      <p:scale>
        <a:sx n="33" d="100"/>
        <a:sy n="33" d="100"/>
      </p:scale>
      <p:origin x="0" y="1672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79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Lucida Grande"/>
                <a:ea typeface="ヒラギノ角ゴ Pro W3"/>
                <a:cs typeface="ヒラギノ角ゴ Pro W3"/>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Lucida Grande"/>
                <a:ea typeface="ヒラギノ角ゴ Pro W3"/>
                <a:cs typeface="ヒラギノ角ゴ Pro W3"/>
              </a:defRPr>
            </a:lvl1pPr>
          </a:lstStyle>
          <a:p>
            <a:pPr>
              <a:defRPr/>
            </a:pPr>
            <a:endParaRPr lang="en-US"/>
          </a:p>
        </p:txBody>
      </p:sp>
      <p:sp>
        <p:nvSpPr>
          <p:cNvPr id="1177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Lucida Grande"/>
                <a:ea typeface="ヒラギノ角ゴ Pro W3"/>
                <a:cs typeface="ヒラギノ角ゴ Pro W3"/>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Lucida Grande"/>
                <a:ea typeface="ヒラギノ角ゴ Pro W3"/>
                <a:cs typeface="ヒラギノ角ゴ Pro W3"/>
              </a:defRPr>
            </a:lvl1pPr>
          </a:lstStyle>
          <a:p>
            <a:pPr>
              <a:defRPr/>
            </a:pPr>
            <a:fld id="{2C228C4A-F44D-4F8B-BE6E-3A138CBA9B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1pPr>
    <a:lvl2pPr marL="4572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EE6A5F19-15D0-421D-864F-5E30CECB5C7C}" type="slidenum">
              <a:rPr lang="en-US" smtClean="0"/>
              <a:pPr/>
              <a:t>1</a:t>
            </a:fld>
            <a:endParaRPr lang="en-US"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endParaRPr lang="en-GB" smtClean="0">
              <a:latin typeface="Lucida Grande"/>
              <a:ea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15872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18DB0BC-5037-4DD0-A750-8E1D9FA8BCA6}" type="slidenum">
              <a:rPr lang="en-US" sz="1200"/>
              <a:pPr algn="r" eaLnBrk="0" hangingPunct="0"/>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p:spPr>
        <p:txBody>
          <a:bodyPr/>
          <a:lstStyle/>
          <a:p>
            <a:r>
              <a:rPr lang="en-GB" smtClean="0">
                <a:latin typeface="Lucida Grande"/>
                <a:ea typeface="ヒラギノ角ゴ Pro W3"/>
              </a:rPr>
              <a:t>Consultation info on the external web under ‘What we do’ – ‘Spending Review 2010’</a:t>
            </a:r>
          </a:p>
          <a:p>
            <a:endParaRPr lang="en-GB" smtClean="0">
              <a:latin typeface="Lucida Grande"/>
              <a:ea typeface="ヒラギノ角ゴ Pro W3"/>
            </a:endParaRPr>
          </a:p>
          <a:p>
            <a:r>
              <a:rPr lang="en-GB" smtClean="0">
                <a:latin typeface="Lucida Grande"/>
                <a:ea typeface="ヒラギノ角ゴ Pro W3"/>
              </a:rPr>
              <a:t>Look for more info. on the process and news on in.focus under ‘About’ – ‘Budget’</a:t>
            </a:r>
          </a:p>
        </p:txBody>
      </p:sp>
      <p:sp>
        <p:nvSpPr>
          <p:cNvPr id="13926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D9C0AA3-575F-475C-8E88-57A259E738C2}" type="slidenum">
              <a:rPr lang="en-US" sz="1200"/>
              <a:pPr algn="r" eaLnBrk="0" hangingPunct="0"/>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141315" name="Slide Number Placeholder 3"/>
          <p:cNvSpPr>
            <a:spLocks noGrp="1"/>
          </p:cNvSpPr>
          <p:nvPr>
            <p:ph type="sldNum" sz="quarter" idx="5"/>
          </p:nvPr>
        </p:nvSpPr>
        <p:spPr>
          <a:noFill/>
        </p:spPr>
        <p:txBody>
          <a:bodyPr/>
          <a:lstStyle/>
          <a:p>
            <a:fld id="{AA2E1BEB-D9A4-4A0B-B2DE-6AE629CC18A5}"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a:ln/>
        </p:spPr>
      </p:sp>
      <p:sp>
        <p:nvSpPr>
          <p:cNvPr id="143362"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143363" name="Slide Number Placeholder 3"/>
          <p:cNvSpPr>
            <a:spLocks noGrp="1"/>
          </p:cNvSpPr>
          <p:nvPr>
            <p:ph type="sldNum" sz="quarter" idx="5"/>
          </p:nvPr>
        </p:nvSpPr>
        <p:spPr>
          <a:noFill/>
        </p:spPr>
        <p:txBody>
          <a:bodyPr/>
          <a:lstStyle/>
          <a:p>
            <a:fld id="{8D252814-68BC-4300-A905-9F03EE479EDD}"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141315" name="Slide Number Placeholder 3"/>
          <p:cNvSpPr>
            <a:spLocks noGrp="1"/>
          </p:cNvSpPr>
          <p:nvPr>
            <p:ph type="sldNum" sz="quarter" idx="5"/>
          </p:nvPr>
        </p:nvSpPr>
        <p:spPr>
          <a:noFill/>
        </p:spPr>
        <p:txBody>
          <a:bodyPr/>
          <a:lstStyle/>
          <a:p>
            <a:fld id="{AA2E1BEB-D9A4-4A0B-B2DE-6AE629CC18A5}"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145411" name="Slide Number Placeholder 3"/>
          <p:cNvSpPr>
            <a:spLocks noGrp="1"/>
          </p:cNvSpPr>
          <p:nvPr>
            <p:ph type="sldNum" sz="quarter" idx="5"/>
          </p:nvPr>
        </p:nvSpPr>
        <p:spPr>
          <a:noFill/>
        </p:spPr>
        <p:txBody>
          <a:bodyPr/>
          <a:lstStyle/>
          <a:p>
            <a:fld id="{B608E2C3-3503-4285-9D7E-FC7891223B37}"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a:ln/>
        </p:spPr>
      </p:sp>
      <p:sp>
        <p:nvSpPr>
          <p:cNvPr id="147458"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14745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08988397-E058-49E7-9307-12F86C45A92A}" type="slidenum">
              <a:rPr lang="en-US" sz="1200"/>
              <a:pPr algn="r" eaLnBrk="0" hangingPunct="0"/>
              <a:t>17</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xfrm>
            <a:off x="333375" y="4343400"/>
            <a:ext cx="6264275" cy="4114800"/>
          </a:xfrm>
          <a:noFill/>
          <a:ln/>
        </p:spPr>
        <p:txBody>
          <a:bodyPr/>
          <a:lstStyle/>
          <a:p>
            <a:pPr>
              <a:spcBef>
                <a:spcPct val="0"/>
              </a:spcBef>
            </a:pPr>
            <a:r>
              <a:rPr lang="en-US" sz="1100" smtClean="0">
                <a:latin typeface="Calibri" pitchFamily="34" charset="0"/>
                <a:ea typeface="ヒラギノ角ゴ Pro W3"/>
                <a:cs typeface="Arial" charset="0"/>
              </a:rPr>
              <a:t>Last year, Britain had the largest deficit in peacetime history in the G7 and G20. Government says that this rate of borrowing is allowed to continue, it could threaten the UK’s economic stability. It could lead to higher interest rates, tax rises and less money for services such as schools, hospitals and policing. </a:t>
            </a:r>
          </a:p>
          <a:p>
            <a:pPr>
              <a:spcBef>
                <a:spcPct val="0"/>
              </a:spcBef>
            </a:pPr>
            <a:endParaRPr lang="en-US" sz="1100" smtClean="0">
              <a:latin typeface="Calibri" pitchFamily="34" charset="0"/>
              <a:ea typeface="ヒラギノ角ゴ Pro W3"/>
              <a:cs typeface="Arial" charset="0"/>
            </a:endParaRPr>
          </a:p>
          <a:p>
            <a:pPr>
              <a:spcBef>
                <a:spcPct val="0"/>
              </a:spcBef>
            </a:pPr>
            <a:r>
              <a:rPr lang="en-US" sz="1100" smtClean="0">
                <a:latin typeface="Calibri" pitchFamily="34" charset="0"/>
                <a:ea typeface="ヒラギノ角ゴ Pro W3"/>
                <a:cs typeface="Arial" charset="0"/>
              </a:rPr>
              <a:t>The Government has said that reducing the deficit is the most urgent issue facing Britain today. That is why it has committed to a significant acceleration in the reduction of the deficit over the course of this Parliament. </a:t>
            </a:r>
          </a:p>
          <a:p>
            <a:pPr>
              <a:spcBef>
                <a:spcPct val="0"/>
              </a:spcBef>
            </a:pPr>
            <a:endParaRPr lang="en-US" sz="1100" smtClean="0">
              <a:latin typeface="Calibri" pitchFamily="34" charset="0"/>
              <a:ea typeface="ヒラギノ角ゴ Pro W3"/>
              <a:cs typeface="Arial" charset="0"/>
            </a:endParaRPr>
          </a:p>
          <a:p>
            <a:pPr>
              <a:spcBef>
                <a:spcPct val="0"/>
              </a:spcBef>
            </a:pPr>
            <a:r>
              <a:rPr lang="en-US" sz="1100" smtClean="0">
                <a:latin typeface="Calibri" pitchFamily="34" charset="0"/>
                <a:ea typeface="ヒラギノ角ゴ Pro W3"/>
                <a:cs typeface="Arial" charset="0"/>
              </a:rPr>
              <a:t>This Spending Review is not just about cutting spending and setting budgets. It is a complete re-evaluation of the Government’s role in providing public services. The Spending Review is looking at what services the Government should be providing and how to get more for less.</a:t>
            </a:r>
          </a:p>
          <a:p>
            <a:pPr>
              <a:spcBef>
                <a:spcPct val="0"/>
              </a:spcBef>
            </a:pPr>
            <a:endParaRPr lang="en-US" sz="1100" smtClean="0">
              <a:latin typeface="Calibri" pitchFamily="34" charset="0"/>
              <a:ea typeface="ヒラギノ角ゴ Pro W3"/>
              <a:cs typeface="Arial" charset="0"/>
            </a:endParaRPr>
          </a:p>
          <a:p>
            <a:pPr>
              <a:spcBef>
                <a:spcPct val="0"/>
              </a:spcBef>
            </a:pPr>
            <a:r>
              <a:rPr lang="en-US" sz="1100" smtClean="0">
                <a:latin typeface="Calibri" pitchFamily="34" charset="0"/>
                <a:ea typeface="ヒラギノ角ゴ Pro W3"/>
                <a:cs typeface="Arial" charset="0"/>
              </a:rPr>
              <a:t>Tough decisions need to be taken in order to reduce the unprecedented deficit. The Government is committed to achieving the bulk of this through reductions in Government spending, rather than tax increases, while protecting the quality of key frontline services.</a:t>
            </a:r>
          </a:p>
          <a:p>
            <a:pPr>
              <a:spcBef>
                <a:spcPct val="0"/>
              </a:spcBef>
            </a:pPr>
            <a:endParaRPr lang="en-US" sz="1100" smtClean="0">
              <a:latin typeface="Calibri" pitchFamily="34" charset="0"/>
              <a:ea typeface="ヒラギノ角ゴ Pro W3"/>
              <a:cs typeface="Arial" charset="0"/>
            </a:endParaRPr>
          </a:p>
          <a:p>
            <a:pPr>
              <a:spcBef>
                <a:spcPct val="0"/>
              </a:spcBef>
            </a:pPr>
            <a:r>
              <a:rPr lang="en-US" sz="1100" smtClean="0">
                <a:latin typeface="Calibri" pitchFamily="34" charset="0"/>
                <a:ea typeface="ヒラギノ角ゴ Pro W3"/>
                <a:cs typeface="Arial" charset="0"/>
              </a:rPr>
              <a:t>The SR is also including external engagement between the Government and all parts of society including; the private sector, the general public, voluntary/charitable organisations and experts, in order to obtain the best ideas from those most involved in and affected by public services.</a:t>
            </a:r>
          </a:p>
          <a:p>
            <a:pPr>
              <a:spcBef>
                <a:spcPct val="0"/>
              </a:spcBef>
            </a:pPr>
            <a:endParaRPr lang="en-US" sz="1100" smtClean="0">
              <a:latin typeface="Calibri" pitchFamily="34" charset="0"/>
              <a:ea typeface="ヒラギノ角ゴ Pro W3"/>
              <a:cs typeface="Arial" charset="0"/>
            </a:endParaRPr>
          </a:p>
          <a:p>
            <a:pPr>
              <a:spcBef>
                <a:spcPct val="0"/>
              </a:spcBef>
            </a:pPr>
            <a:endParaRPr lang="en-US" sz="1100" smtClean="0">
              <a:latin typeface="Calibri" pitchFamily="34" charset="0"/>
              <a:ea typeface="ヒラギノ角ゴ Pro W3"/>
              <a:cs typeface="Arial" charset="0"/>
            </a:endParaRPr>
          </a:p>
          <a:p>
            <a:pPr>
              <a:spcBef>
                <a:spcPct val="0"/>
              </a:spcBef>
            </a:pPr>
            <a:r>
              <a:rPr lang="en-US" sz="1100" smtClean="0">
                <a:latin typeface="Calibri" pitchFamily="34" charset="0"/>
                <a:ea typeface="ヒラギノ角ゴ Pro W3"/>
                <a:cs typeface="Arial" charset="0"/>
              </a:rPr>
              <a:t>See </a:t>
            </a:r>
            <a:r>
              <a:rPr lang="en-US" sz="1100" b="1" smtClean="0">
                <a:latin typeface="Calibri" pitchFamily="34" charset="0"/>
                <a:ea typeface="ヒラギノ角ゴ Pro W3"/>
                <a:cs typeface="Arial" charset="0"/>
              </a:rPr>
              <a:t>HM Treasury </a:t>
            </a:r>
            <a:r>
              <a:rPr lang="en-US" sz="1100" smtClean="0">
                <a:latin typeface="Calibri" pitchFamily="34" charset="0"/>
                <a:ea typeface="ヒラギノ角ゴ Pro W3"/>
                <a:cs typeface="Arial" charset="0"/>
              </a:rPr>
              <a:t>website for more details</a:t>
            </a:r>
          </a:p>
          <a:p>
            <a:pPr>
              <a:spcBef>
                <a:spcPct val="0"/>
              </a:spcBef>
            </a:pPr>
            <a:endParaRPr lang="en-US" sz="1100" smtClean="0">
              <a:latin typeface="Calibri" pitchFamily="34" charset="0"/>
              <a:ea typeface="ヒラギノ角ゴ Pro W3"/>
              <a:cs typeface="Arial" charset="0"/>
            </a:endParaRPr>
          </a:p>
          <a:p>
            <a:pPr>
              <a:spcBef>
                <a:spcPct val="0"/>
              </a:spcBef>
            </a:pPr>
            <a:endParaRPr lang="en-US" sz="1100" smtClean="0">
              <a:latin typeface="Calibri" pitchFamily="34" charset="0"/>
              <a:ea typeface="ヒラギノ角ゴ Pro W3"/>
              <a:cs typeface="Arial" charset="0"/>
            </a:endParaRPr>
          </a:p>
          <a:p>
            <a:pPr>
              <a:spcBef>
                <a:spcPct val="0"/>
              </a:spcBef>
            </a:pPr>
            <a:endParaRPr lang="en-GB" sz="1100" smtClean="0">
              <a:latin typeface="Calibri" pitchFamily="34" charset="0"/>
              <a:ea typeface="ヒラギノ角ゴ Pro W3"/>
              <a:cs typeface="Arial" charset="0"/>
            </a:endParaRPr>
          </a:p>
        </p:txBody>
      </p:sp>
      <p:sp>
        <p:nvSpPr>
          <p:cNvPr id="12185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A120EED-5EC1-4A1A-8656-329842E9671B}" type="slidenum">
              <a:rPr lang="en-US" sz="1200"/>
              <a:pPr algn="r" eaLnBrk="0" hangingPunct="0"/>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xfrm>
            <a:off x="549275" y="4343400"/>
            <a:ext cx="5975350" cy="4114800"/>
          </a:xfrm>
          <a:noFill/>
          <a:ln/>
        </p:spPr>
        <p:txBody>
          <a:bodyPr/>
          <a:lstStyle/>
          <a:p>
            <a:pPr eaLnBrk="1" hangingPunct="1">
              <a:spcBef>
                <a:spcPct val="0"/>
              </a:spcBef>
            </a:pPr>
            <a:r>
              <a:rPr lang="en-GB" smtClean="0">
                <a:latin typeface="Calibri" pitchFamily="34" charset="0"/>
                <a:ea typeface="ヒラギノ角ゴ Pro W3"/>
                <a:cs typeface="Arial" charset="0"/>
              </a:rPr>
              <a:t>This is for a year earlier diagram produced by institute of fiscal studies for guardian each year shows where govt spending goes </a:t>
            </a:r>
          </a:p>
          <a:p>
            <a:pPr eaLnBrk="1" hangingPunct="1">
              <a:spcBef>
                <a:spcPct val="0"/>
              </a:spcBef>
            </a:pPr>
            <a:endParaRPr lang="en-GB" smtClean="0">
              <a:latin typeface="Calibri" pitchFamily="34" charset="0"/>
              <a:ea typeface="ヒラギノ角ゴ Pro W3"/>
              <a:cs typeface="Arial" charset="0"/>
            </a:endParaRPr>
          </a:p>
          <a:p>
            <a:pPr eaLnBrk="1" hangingPunct="1">
              <a:spcBef>
                <a:spcPct val="0"/>
              </a:spcBef>
            </a:pPr>
            <a:r>
              <a:rPr lang="en-GB" smtClean="0">
                <a:latin typeface="Calibri" pitchFamily="34" charset="0"/>
                <a:ea typeface="ヒラギノ角ゴ Pro W3"/>
                <a:cs typeface="Arial" charset="0"/>
              </a:rPr>
              <a:t>Interesting that only a year earlier the interest on national debt (red circle due west of centre) was half that shown on previous slide - that is because of the orange circle (NE east of centre), the cash used to bail out the banks </a:t>
            </a:r>
          </a:p>
          <a:p>
            <a:pPr eaLnBrk="1" hangingPunct="1">
              <a:spcBef>
                <a:spcPct val="0"/>
              </a:spcBef>
            </a:pPr>
            <a:endParaRPr lang="en-GB" smtClean="0">
              <a:latin typeface="Calibri" pitchFamily="34" charset="0"/>
              <a:ea typeface="ヒラギノ角ゴ Pro W3"/>
              <a:cs typeface="Arial" charset="0"/>
            </a:endParaRPr>
          </a:p>
          <a:p>
            <a:pPr eaLnBrk="1" hangingPunct="1">
              <a:spcBef>
                <a:spcPct val="0"/>
              </a:spcBef>
            </a:pPr>
            <a:r>
              <a:rPr lang="en-GB" smtClean="0">
                <a:latin typeface="Calibri" pitchFamily="34" charset="0"/>
                <a:ea typeface="ヒラギノ角ゴ Pro W3"/>
                <a:cs typeface="Arial" charset="0"/>
              </a:rPr>
              <a:t>BIS is orange-yellow circle NNE of centre – quite small, RCs are fourth satellite clockwise from base – not big</a:t>
            </a:r>
          </a:p>
          <a:p>
            <a:pPr eaLnBrk="1" hangingPunct="1">
              <a:spcBef>
                <a:spcPct val="0"/>
              </a:spcBef>
            </a:pPr>
            <a:r>
              <a:rPr lang="en-GB" smtClean="0">
                <a:latin typeface="Calibri" pitchFamily="34" charset="0"/>
                <a:ea typeface="ヒラギノ角ゴ Pro W3"/>
                <a:cs typeface="Arial" charset="0"/>
              </a:rPr>
              <a:t>STFC not shown on here – but if it was we are about the size of the first circle (clockwise from base) which is the same size as the smallest satellite of Dept for work and pensions (yellow-green circle NNE of centre) which is the amount the govt spends on free TV licences for the over 75s </a:t>
            </a:r>
          </a:p>
          <a:p>
            <a:pPr eaLnBrk="1" hangingPunct="1">
              <a:spcBef>
                <a:spcPct val="0"/>
              </a:spcBef>
            </a:pPr>
            <a:endParaRPr lang="en-GB" smtClean="0">
              <a:latin typeface="Calibri" pitchFamily="34" charset="0"/>
              <a:ea typeface="ヒラギノ角ゴ Pro W3"/>
              <a:cs typeface="Arial" charset="0"/>
            </a:endParaRPr>
          </a:p>
          <a:p>
            <a:pPr eaLnBrk="1" hangingPunct="1">
              <a:spcBef>
                <a:spcPct val="0"/>
              </a:spcBef>
            </a:pPr>
            <a:r>
              <a:rPr lang="en-GB" smtClean="0">
                <a:latin typeface="Calibri" pitchFamily="34" charset="0"/>
                <a:ea typeface="ヒラギノ角ゴ Pro W3"/>
                <a:cs typeface="Arial" charset="0"/>
              </a:rPr>
              <a:t>Message is we are very small beer – both financially and in terms of political headache</a:t>
            </a:r>
          </a:p>
          <a:p>
            <a:pPr eaLnBrk="1" hangingPunct="1">
              <a:spcBef>
                <a:spcPct val="0"/>
              </a:spcBef>
            </a:pPr>
            <a:r>
              <a:rPr lang="en-GB" smtClean="0">
                <a:latin typeface="Calibri" pitchFamily="34" charset="0"/>
                <a:ea typeface="ヒラギノ角ゴ Pro W3"/>
                <a:cs typeface="Arial" charset="0"/>
              </a:rPr>
              <a:t>But silver lining we are irrelevant in producing savings </a:t>
            </a:r>
          </a:p>
          <a:p>
            <a:pPr eaLnBrk="1" hangingPunct="1">
              <a:spcBef>
                <a:spcPct val="0"/>
              </a:spcBef>
            </a:pPr>
            <a:r>
              <a:rPr lang="en-GB" smtClean="0">
                <a:latin typeface="Calibri" pitchFamily="34" charset="0"/>
                <a:ea typeface="ヒラギノ角ゴ Pro W3"/>
                <a:cs typeface="Arial" charset="0"/>
              </a:rPr>
              <a:t>So if we can demonstrate our importance in rebalancing the economy</a:t>
            </a:r>
          </a:p>
          <a:p>
            <a:pPr eaLnBrk="1" hangingPunct="1">
              <a:spcBef>
                <a:spcPct val="0"/>
              </a:spcBef>
              <a:buFontTx/>
              <a:buChar char="-"/>
            </a:pPr>
            <a:r>
              <a:rPr lang="en-GB" smtClean="0">
                <a:latin typeface="Calibri" pitchFamily="34" charset="0"/>
                <a:ea typeface="ヒラギノ角ゴ Pro W3"/>
                <a:cs typeface="Arial" charset="0"/>
              </a:rPr>
              <a:t>Delivering impact skills, jobs, inward investment etc </a:t>
            </a:r>
          </a:p>
          <a:p>
            <a:pPr eaLnBrk="1" hangingPunct="1">
              <a:spcBef>
                <a:spcPct val="0"/>
              </a:spcBef>
              <a:buFontTx/>
              <a:buChar char="-"/>
            </a:pPr>
            <a:r>
              <a:rPr lang="en-GB" smtClean="0">
                <a:latin typeface="Calibri" pitchFamily="34" charset="0"/>
                <a:ea typeface="ヒラギノ角ゴ Pro W3"/>
                <a:cs typeface="Arial" charset="0"/>
              </a:rPr>
              <a:t>It is not too hard for them to give us a more generous settlement</a:t>
            </a:r>
          </a:p>
          <a:p>
            <a:pPr eaLnBrk="1" hangingPunct="1">
              <a:spcBef>
                <a:spcPct val="0"/>
              </a:spcBef>
              <a:buFontTx/>
              <a:buChar char="-"/>
            </a:pPr>
            <a:endParaRPr lang="en-GB" smtClean="0">
              <a:latin typeface="Calibri" pitchFamily="34" charset="0"/>
              <a:ea typeface="ヒラギノ角ゴ Pro W3"/>
              <a:cs typeface="Arial" charset="0"/>
            </a:endParaRPr>
          </a:p>
          <a:p>
            <a:pPr eaLnBrk="1" hangingPunct="1">
              <a:spcBef>
                <a:spcPct val="0"/>
              </a:spcBef>
              <a:buFontTx/>
              <a:buChar char="-"/>
            </a:pPr>
            <a:r>
              <a:rPr lang="en-GB" smtClean="0">
                <a:latin typeface="Calibri" pitchFamily="34" charset="0"/>
                <a:ea typeface="ヒラギノ角ゴ Pro W3"/>
                <a:cs typeface="Arial" charset="0"/>
              </a:rPr>
              <a:t>Big but we are not the only ones saying that </a:t>
            </a:r>
          </a:p>
          <a:p>
            <a:pPr eaLnBrk="1" hangingPunct="1">
              <a:spcBef>
                <a:spcPct val="0"/>
              </a:spcBef>
            </a:pPr>
            <a:endParaRPr lang="en-GB" smtClean="0">
              <a:latin typeface="Calibri" pitchFamily="34" charset="0"/>
              <a:ea typeface="ヒラギノ角ゴ Pro W3"/>
              <a:cs typeface="Arial" charset="0"/>
            </a:endParaRPr>
          </a:p>
        </p:txBody>
      </p:sp>
      <p:sp>
        <p:nvSpPr>
          <p:cNvPr id="123907" name="Slide Number Placeholder 3"/>
          <p:cNvSpPr>
            <a:spLocks noGrp="1"/>
          </p:cNvSpPr>
          <p:nvPr>
            <p:ph type="sldNum" sz="quarter" idx="5"/>
          </p:nvPr>
        </p:nvSpPr>
        <p:spPr>
          <a:noFill/>
        </p:spPr>
        <p:txBody>
          <a:bodyPr/>
          <a:lstStyle/>
          <a:p>
            <a:fld id="{674123C1-EB41-40CD-BEB6-9030516B02CD}" type="slidenum">
              <a:rPr lang="en-US" smtClean="0">
                <a:solidFill>
                  <a:srgbClr val="000000"/>
                </a:solidFill>
              </a:rPr>
              <a:pPr/>
              <a:t>3</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12595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9ECD88F-E3E2-41AF-B0F3-C9EE9AECF55C}" type="slidenum">
              <a:rPr lang="en-US" sz="1200"/>
              <a:pPr algn="r" eaLnBrk="0" hangingPunct="0"/>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xfrm>
            <a:off x="549275" y="4343400"/>
            <a:ext cx="5832475" cy="4114800"/>
          </a:xfrm>
          <a:noFill/>
          <a:ln/>
        </p:spPr>
        <p:txBody>
          <a:bodyPr/>
          <a:lstStyle/>
          <a:p>
            <a:pPr>
              <a:spcBef>
                <a:spcPct val="0"/>
              </a:spcBef>
            </a:pPr>
            <a:r>
              <a:rPr lang="en-US" smtClean="0">
                <a:latin typeface="Calibri" pitchFamily="34" charset="0"/>
                <a:ea typeface="ヒラギノ角ゴ Pro W3"/>
                <a:cs typeface="Arial" charset="0"/>
              </a:rPr>
              <a:t>The Spending Review is due to be published on Wednesday 20 October 2010 and will set out spending plans for the years 2011-12 to 2014-15. </a:t>
            </a:r>
          </a:p>
          <a:p>
            <a:pPr>
              <a:spcBef>
                <a:spcPct val="0"/>
              </a:spcBef>
            </a:pPr>
            <a:endParaRPr lang="en-US" smtClean="0">
              <a:latin typeface="Calibri" pitchFamily="34" charset="0"/>
              <a:ea typeface="ヒラギノ角ゴ Pro W3"/>
              <a:cs typeface="Arial" charset="0"/>
            </a:endParaRPr>
          </a:p>
          <a:p>
            <a:pPr>
              <a:spcBef>
                <a:spcPct val="0"/>
              </a:spcBef>
            </a:pPr>
            <a:r>
              <a:rPr lang="en-US" smtClean="0">
                <a:latin typeface="Calibri" pitchFamily="34" charset="0"/>
                <a:ea typeface="ヒラギノ角ゴ Pro W3"/>
                <a:cs typeface="Arial" charset="0"/>
              </a:rPr>
              <a:t>The timetable for the review, the process and guiding principles that underpin the Government’s approach to setting spending limits are set out in the Spending Review Framework (available on HM Treasury’s website).</a:t>
            </a:r>
          </a:p>
          <a:p>
            <a:pPr>
              <a:spcBef>
                <a:spcPct val="0"/>
              </a:spcBef>
            </a:pPr>
            <a:endParaRPr lang="en-US" smtClean="0">
              <a:latin typeface="Calibri" pitchFamily="34" charset="0"/>
              <a:ea typeface="ヒラギノ角ゴ Pro W3"/>
              <a:cs typeface="Arial" charset="0"/>
            </a:endParaRPr>
          </a:p>
          <a:p>
            <a:pPr>
              <a:spcBef>
                <a:spcPct val="0"/>
              </a:spcBef>
            </a:pPr>
            <a:r>
              <a:rPr lang="en-US" smtClean="0">
                <a:latin typeface="Calibri" pitchFamily="34" charset="0"/>
                <a:ea typeface="ヒラギノ角ゴ Pro W3"/>
                <a:cs typeface="Arial" charset="0"/>
              </a:rPr>
              <a:t>We should find out what share is allocated to the Research Councils in December / January.</a:t>
            </a:r>
          </a:p>
        </p:txBody>
      </p:sp>
      <p:sp>
        <p:nvSpPr>
          <p:cNvPr id="12800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0DC33AB-01B3-4017-A2AB-FE6A751361EE}" type="slidenum">
              <a:rPr lang="en-US" sz="1200"/>
              <a:pPr algn="r" eaLnBrk="0" hangingPunct="0"/>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ln/>
        </p:spPr>
      </p:sp>
      <p:sp>
        <p:nvSpPr>
          <p:cNvPr id="130050" name="Notes Placeholder 2"/>
          <p:cNvSpPr>
            <a:spLocks noGrp="1"/>
          </p:cNvSpPr>
          <p:nvPr>
            <p:ph type="body" idx="1"/>
          </p:nvPr>
        </p:nvSpPr>
        <p:spPr>
          <a:xfrm>
            <a:off x="333375" y="4343400"/>
            <a:ext cx="6264275" cy="4114800"/>
          </a:xfrm>
          <a:noFill/>
          <a:ln/>
        </p:spPr>
        <p:txBody>
          <a:bodyPr/>
          <a:lstStyle/>
          <a:p>
            <a:pPr>
              <a:spcBef>
                <a:spcPct val="0"/>
              </a:spcBef>
            </a:pPr>
            <a:endParaRPr lang="en-GB" sz="1300" smtClean="0">
              <a:latin typeface="Calibri" pitchFamily="34" charset="0"/>
              <a:ea typeface="ヒラギノ角ゴ Pro W3"/>
              <a:cs typeface="Arial" charset="0"/>
            </a:endParaRPr>
          </a:p>
        </p:txBody>
      </p:sp>
      <p:sp>
        <p:nvSpPr>
          <p:cNvPr id="13005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501EA60-EC7C-4EC1-B98C-EA734B052235}" type="slidenum">
              <a:rPr lang="en-US" sz="1200"/>
              <a:pPr algn="r" eaLnBrk="0" hangingPunct="0"/>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13312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62A88E4D-3EC6-4EA0-8D0A-14DFBA4F4A72}" type="slidenum">
              <a:rPr lang="en-US" sz="1200"/>
              <a:pPr algn="r" eaLnBrk="0" hangingPunct="0"/>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13517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62673F1-33E6-4717-8B95-D1EE8E3D0C5A}" type="slidenum">
              <a:rPr lang="en-US" sz="1200"/>
              <a:pPr algn="r" eaLnBrk="0" hangingPunct="0"/>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13721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BA55E3C-2AA6-4B8A-9FDF-D7C4824053C0}" type="slidenum">
              <a:rPr lang="en-US" sz="1200"/>
              <a:pPr algn="r" eaLnBrk="0" hangingPunct="0"/>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bg1"/>
          </a:solidFill>
        </p:spPr>
        <p:txBody>
          <a:bodyPr/>
          <a:lstStyle>
            <a:lvl1pPr>
              <a:defRPr sz="4000" b="1">
                <a:solidFill>
                  <a:schemeClr val="accent1">
                    <a:lumMod val="25000"/>
                  </a:schemeClr>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18B720-C7B3-4431-9630-3A42CA6017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0" y="6400800"/>
            <a:ext cx="1905000" cy="457200"/>
          </a:xfrm>
        </p:spPr>
        <p:txBody>
          <a:bodyPr/>
          <a:lstStyle>
            <a:lvl1pPr>
              <a:defRPr/>
            </a:lvl1pPr>
          </a:lstStyle>
          <a:p>
            <a:pPr>
              <a:defRPr/>
            </a:pPr>
            <a:fld id="{06F017D0-C372-450C-AF74-71BDD4002710}" type="datetimeFigureOut">
              <a:rPr lang="en-US"/>
              <a:pPr>
                <a:defRPr/>
              </a:pPr>
              <a:t>10/7/2010</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068D4532-E7D6-4BD4-8162-8AC37F74D7AC}" type="datetimeFigureOut">
              <a:rPr lang="en-US"/>
              <a:pPr>
                <a:defRPr/>
              </a:pPr>
              <a:t>10/7/2010</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C9C7DB32-659B-47BC-98E7-8776B0585988}" type="datetimeFigureOut">
              <a:rPr lang="en-US"/>
              <a:pPr>
                <a:defRPr/>
              </a:pPr>
              <a:t>10/7/2010</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D13EFE33-F7DB-41EA-8307-29BCF72C914B}" type="datetimeFigureOut">
              <a:rPr lang="en-US"/>
              <a:pPr>
                <a:defRPr/>
              </a:pPr>
              <a:t>10/7/2010</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CBA2E3EF-3437-4F65-ADBD-8862086B6A97}" type="datetimeFigureOut">
              <a:rPr lang="en-US"/>
              <a:pPr>
                <a:defRPr/>
              </a:pPr>
              <a:t>10/7/2010</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33375"/>
            <a:ext cx="1943100" cy="5762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33375"/>
            <a:ext cx="5676900" cy="5762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43900996-D377-41EB-B0FF-5CBEAE92261D}" type="datetimeFigureOut">
              <a:rPr lang="en-US"/>
              <a:pPr>
                <a:defRPr/>
              </a:pPr>
              <a:t>10/7/2010</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accent1">
                    <a:lumMod val="25000"/>
                  </a:schemeClr>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lvl1pPr>
              <a:defRPr sz="2400">
                <a:latin typeface="Calibri" pitchFamily="34" charset="0"/>
              </a:defRPr>
            </a:lvl1pPr>
            <a:lvl2pPr>
              <a:defRPr sz="2400">
                <a:solidFill>
                  <a:schemeClr val="accent1">
                    <a:lumMod val="50000"/>
                  </a:schemeClr>
                </a:solidFill>
                <a:latin typeface="Calibri" pitchFamily="34" charset="0"/>
              </a:defRPr>
            </a:lvl2pPr>
            <a:lvl3pPr>
              <a:defRPr sz="2400">
                <a:solidFill>
                  <a:schemeClr val="tx2">
                    <a:lumMod val="50000"/>
                    <a:lumOff val="50000"/>
                  </a:schemeClr>
                </a:solidFill>
                <a:latin typeface="Calibri" pitchFamily="34" charset="0"/>
              </a:defRPr>
            </a:lvl3pPr>
            <a:lvl4pPr>
              <a:defRPr sz="2400">
                <a:solidFill>
                  <a:schemeClr val="tx2">
                    <a:lumMod val="50000"/>
                    <a:lumOff val="50000"/>
                  </a:schemeClr>
                </a:solidFill>
                <a:latin typeface="Calibri" pitchFamily="34" charset="0"/>
              </a:defRPr>
            </a:lvl4pPr>
            <a:lvl5pPr>
              <a:defRPr sz="2400">
                <a:solidFill>
                  <a:schemeClr val="tx2">
                    <a:lumMod val="50000"/>
                    <a:lumOff val="50000"/>
                  </a:schemeClr>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00800"/>
            <a:ext cx="1905000" cy="457200"/>
          </a:xfrm>
        </p:spPr>
        <p:txBody>
          <a:bodyPr/>
          <a:lstStyle>
            <a:lvl1pPr>
              <a:defRPr/>
            </a:lvl1pPr>
          </a:lstStyle>
          <a:p>
            <a:pPr>
              <a:defRPr/>
            </a:pPr>
            <a:fld id="{10B553DF-3830-49BC-953A-38B6BDB7E455}" type="datetimeFigureOut">
              <a:rPr lang="en-US"/>
              <a:pPr>
                <a:defRPr/>
              </a:pPr>
              <a:t>10/7/2010</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0" y="6400800"/>
            <a:ext cx="1905000" cy="457200"/>
          </a:xfrm>
        </p:spPr>
        <p:txBody>
          <a:bodyPr/>
          <a:lstStyle>
            <a:lvl1pPr>
              <a:defRPr/>
            </a:lvl1pPr>
          </a:lstStyle>
          <a:p>
            <a:pPr>
              <a:defRPr/>
            </a:pPr>
            <a:fld id="{5A6C3EE2-178B-4A39-A32D-71F4D8AD2767}" type="datetimeFigureOut">
              <a:rPr lang="en-US"/>
              <a:pPr>
                <a:defRPr/>
              </a:pPr>
              <a:t>10/7/2010</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400800"/>
            <a:ext cx="1905000" cy="457200"/>
          </a:xfrm>
        </p:spPr>
        <p:txBody>
          <a:bodyPr/>
          <a:lstStyle>
            <a:lvl1pPr>
              <a:defRPr/>
            </a:lvl1pPr>
          </a:lstStyle>
          <a:p>
            <a:pPr>
              <a:defRPr/>
            </a:pPr>
            <a:fld id="{079BD25A-FA2E-4AC7-8B71-CA44FEC604E6}" type="datetimeFigureOut">
              <a:rPr lang="en-US"/>
              <a:pPr>
                <a:defRPr/>
              </a:pPr>
              <a:t>10/7/2010</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400800"/>
            <a:ext cx="1905000" cy="457200"/>
          </a:xfrm>
        </p:spPr>
        <p:txBody>
          <a:bodyPr/>
          <a:lstStyle>
            <a:lvl1pPr>
              <a:defRPr/>
            </a:lvl1pPr>
          </a:lstStyle>
          <a:p>
            <a:pPr>
              <a:defRPr/>
            </a:pPr>
            <a:fld id="{FA65E1AB-CEBB-4274-B68F-381644E4F025}" type="datetimeFigureOut">
              <a:rPr lang="en-US"/>
              <a:pPr>
                <a:defRPr/>
              </a:pPr>
              <a:t>10/7/2010</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6400800"/>
            <a:ext cx="1905000" cy="457200"/>
          </a:xfrm>
        </p:spPr>
        <p:txBody>
          <a:bodyPr/>
          <a:lstStyle>
            <a:lvl1pPr>
              <a:defRPr/>
            </a:lvl1pPr>
          </a:lstStyle>
          <a:p>
            <a:pPr>
              <a:defRPr/>
            </a:pPr>
            <a:fld id="{AD05E534-3087-428D-9411-250E31245865}" type="datetimeFigureOut">
              <a:rPr lang="en-US"/>
              <a:pPr>
                <a:defRPr/>
              </a:pPr>
              <a:t>10/7/2010</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00800"/>
            <a:ext cx="1905000" cy="457200"/>
          </a:xfrm>
        </p:spPr>
        <p:txBody>
          <a:bodyPr/>
          <a:lstStyle>
            <a:lvl1pPr>
              <a:defRPr/>
            </a:lvl1pPr>
          </a:lstStyle>
          <a:p>
            <a:pPr>
              <a:defRPr/>
            </a:pPr>
            <a:fld id="{0A943BCC-7D81-40C0-A01C-BEB8049D20CB}" type="datetimeFigureOut">
              <a:rPr lang="en-US"/>
              <a:pPr>
                <a:defRPr/>
              </a:pPr>
              <a:t>10/7/2010</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400800"/>
            <a:ext cx="1905000" cy="457200"/>
          </a:xfrm>
        </p:spPr>
        <p:txBody>
          <a:bodyPr/>
          <a:lstStyle>
            <a:lvl1pPr>
              <a:defRPr/>
            </a:lvl1pPr>
          </a:lstStyle>
          <a:p>
            <a:pPr>
              <a:defRPr/>
            </a:pPr>
            <a:fld id="{6E9BE3CD-0522-4B61-AC85-5342E37404E2}" type="datetimeFigureOut">
              <a:rPr lang="en-US"/>
              <a:pPr>
                <a:defRPr/>
              </a:pPr>
              <a:t>10/7/2010</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400800"/>
            <a:ext cx="1905000" cy="457200"/>
          </a:xfrm>
        </p:spPr>
        <p:txBody>
          <a:bodyPr/>
          <a:lstStyle>
            <a:lvl1pPr>
              <a:defRPr/>
            </a:lvl1pPr>
          </a:lstStyle>
          <a:p>
            <a:pPr>
              <a:defRPr/>
            </a:pPr>
            <a:fld id="{4E55A9F8-0215-45F9-A213-92C6B6673E27}" type="datetimeFigureOut">
              <a:rPr lang="en-US"/>
              <a:pPr>
                <a:defRPr/>
              </a:pPr>
              <a:t>10/7/2010</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DA75A0-4DCD-4EDF-83F6-90B7AACD23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accent1">
                    <a:lumMod val="25000"/>
                  </a:schemeClr>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Calibri" pitchFamily="34" charset="0"/>
              </a:defRPr>
            </a:lvl1pPr>
            <a:lvl2pPr>
              <a:defRPr sz="2400">
                <a:solidFill>
                  <a:schemeClr val="accent1">
                    <a:lumMod val="50000"/>
                  </a:schemeClr>
                </a:solidFill>
                <a:latin typeface="Calibri" pitchFamily="34" charset="0"/>
              </a:defRPr>
            </a:lvl2pPr>
            <a:lvl3pPr>
              <a:defRPr sz="2400">
                <a:solidFill>
                  <a:schemeClr val="tx2">
                    <a:lumMod val="65000"/>
                    <a:lumOff val="35000"/>
                  </a:schemeClr>
                </a:solidFill>
                <a:latin typeface="Calibri" pitchFamily="34" charset="0"/>
              </a:defRPr>
            </a:lvl3pPr>
            <a:lvl4pPr>
              <a:defRPr sz="2400">
                <a:solidFill>
                  <a:schemeClr val="tx2">
                    <a:lumMod val="65000"/>
                    <a:lumOff val="35000"/>
                  </a:schemeClr>
                </a:solidFill>
                <a:latin typeface="Calibri" pitchFamily="34" charset="0"/>
              </a:defRPr>
            </a:lvl4pPr>
            <a:lvl5pPr>
              <a:defRPr sz="2400">
                <a:solidFill>
                  <a:schemeClr val="tx2">
                    <a:lumMod val="65000"/>
                    <a:lumOff val="35000"/>
                  </a:schemeClr>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824B59-93BC-495E-9512-E2AD9A485C3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E47813-2B80-4816-B526-16B437C7FB0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623B3-F445-48D8-86F8-B99135C0B93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30480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0480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C3E433-3612-4B47-AC10-640A6F45965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06D94A-4701-4E17-8EAC-4F051A7B673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8252DD-1B12-4FA3-87F7-9FF18FF67A0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4625AA-8AC9-4837-8725-11E138201AE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C99929-72AB-418D-9D18-C310DCFB7CB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955084-B814-4750-BD95-4FAB564D6F2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26A346-94F0-45F2-8A52-BDF4EC8088F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26F243-C03A-4ABB-87C6-FF3C5F2B9B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20FAFB-ED84-4558-9F1E-4985C808A63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ln/>
        </p:spPr>
        <p:txBody>
          <a:bodyPr/>
          <a:lstStyle>
            <a:lvl1pPr>
              <a:defRPr/>
            </a:lvl1pPr>
          </a:lstStyle>
          <a:p>
            <a:pPr>
              <a:defRPr/>
            </a:pPr>
            <a:fld id="{50A5BA4F-BC58-497C-BD83-38037D505559}" type="datetimeFigureOut">
              <a:rPr lang="en-US"/>
              <a:pPr>
                <a:defRPr/>
              </a:pPr>
              <a:t>10/7/2010</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9C66B449-491F-41D3-B7C5-258EF9EA1D59}" type="datetimeFigureOut">
              <a:rPr lang="en-US"/>
              <a:pPr>
                <a:defRPr/>
              </a:pPr>
              <a:t>10/7/2010</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9E8837EA-5552-460A-97DD-C60DA70D1EB5}" type="datetimeFigureOut">
              <a:rPr lang="en-US"/>
              <a:pPr>
                <a:defRPr/>
              </a:pPr>
              <a:t>10/7/2010</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ln/>
        </p:spPr>
        <p:txBody>
          <a:bodyPr/>
          <a:lstStyle>
            <a:lvl1pPr>
              <a:defRPr/>
            </a:lvl1pPr>
          </a:lstStyle>
          <a:p>
            <a:pPr>
              <a:defRPr/>
            </a:pPr>
            <a:fld id="{7560D4F1-A9D7-46DF-AB7A-A4C2FAA93334}" type="datetimeFigureOut">
              <a:rPr lang="en-US"/>
              <a:pPr>
                <a:defRPr/>
              </a:pPr>
              <a:t>10/7/2010</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ln/>
        </p:spPr>
        <p:txBody>
          <a:bodyPr/>
          <a:lstStyle>
            <a:lvl1pPr>
              <a:defRPr/>
            </a:lvl1pPr>
          </a:lstStyle>
          <a:p>
            <a:pPr>
              <a:defRPr/>
            </a:pPr>
            <a:fld id="{B2A52A37-1BE9-4861-A495-471D27700BF0}" type="datetimeFigureOut">
              <a:rPr lang="en-US"/>
              <a:pPr>
                <a:defRPr/>
              </a:pPr>
              <a:t>10/7/2010</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ln/>
        </p:spPr>
        <p:txBody>
          <a:bodyPr/>
          <a:lstStyle>
            <a:lvl1pPr>
              <a:defRPr/>
            </a:lvl1pPr>
          </a:lstStyle>
          <a:p>
            <a:pPr>
              <a:defRPr/>
            </a:pPr>
            <a:fld id="{6A710E60-607B-412E-B70D-7EF8537C9FBB}" type="datetimeFigureOut">
              <a:rPr lang="en-US"/>
              <a:pPr>
                <a:defRPr/>
              </a:pPr>
              <a:t>10/7/2010</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4F98711D-36ED-4485-88DB-49A39C1A8AC4}" type="datetimeFigureOut">
              <a:rPr lang="en-US"/>
              <a:pPr>
                <a:defRPr/>
              </a:pPr>
              <a:t>10/7/2010</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E2033CB5-BD50-4440-A1E6-9EB479A5C9E1}" type="datetimeFigureOut">
              <a:rPr lang="en-US"/>
              <a:pPr>
                <a:defRPr/>
              </a:pPr>
              <a:t>10/7/2010</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863BABD-B275-4FC9-B26B-F46F78C53AA6}" type="datetimeFigureOut">
              <a:rPr lang="en-US"/>
              <a:pPr>
                <a:defRPr/>
              </a:pPr>
              <a:t>10/7/2010</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AD6A672B-AEA7-41F7-9945-AB2482D4A33D}" type="datetimeFigureOut">
              <a:rPr lang="en-US"/>
              <a:pPr>
                <a:defRPr/>
              </a:pPr>
              <a:t>10/7/2010</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0480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0480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1091E6-99BC-431C-AA47-13F50ABD954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33375"/>
            <a:ext cx="1943100" cy="5762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33375"/>
            <a:ext cx="5676900" cy="576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C73643BE-38C8-4930-AD95-9C6838316075}" type="datetimeFigureOut">
              <a:rPr lang="en-US"/>
              <a:pPr>
                <a:defRPr/>
              </a:pPr>
              <a:t>10/7/2010</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ln/>
        </p:spPr>
        <p:txBody>
          <a:bodyPr/>
          <a:lstStyle>
            <a:lvl1pPr>
              <a:defRPr/>
            </a:lvl1pPr>
          </a:lstStyle>
          <a:p>
            <a:pPr>
              <a:defRPr/>
            </a:pPr>
            <a:fld id="{86EC060D-EE66-471F-9185-22537E1FDDFE}" type="datetimeFigureOut">
              <a:rPr lang="en-US"/>
              <a:pPr>
                <a:defRPr/>
              </a:pPr>
              <a:t>10/7/2010</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E96A2781-2E7A-455D-AF24-4C39F70C0A99}" type="datetimeFigureOut">
              <a:rPr lang="en-US"/>
              <a:pPr>
                <a:defRPr/>
              </a:pPr>
              <a:t>10/7/2010</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A4AFFD6D-D61F-4606-87C4-7836D3608AAD}" type="datetimeFigureOut">
              <a:rPr lang="en-US"/>
              <a:pPr>
                <a:defRPr/>
              </a:pPr>
              <a:t>10/7/2010</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ln/>
        </p:spPr>
        <p:txBody>
          <a:bodyPr/>
          <a:lstStyle>
            <a:lvl1pPr>
              <a:defRPr/>
            </a:lvl1pPr>
          </a:lstStyle>
          <a:p>
            <a:pPr>
              <a:defRPr/>
            </a:pPr>
            <a:fld id="{7BA594E7-EE80-4757-9409-F1DBCD523C23}" type="datetimeFigureOut">
              <a:rPr lang="en-US"/>
              <a:pPr>
                <a:defRPr/>
              </a:pPr>
              <a:t>10/7/2010</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ln/>
        </p:spPr>
        <p:txBody>
          <a:bodyPr/>
          <a:lstStyle>
            <a:lvl1pPr>
              <a:defRPr/>
            </a:lvl1pPr>
          </a:lstStyle>
          <a:p>
            <a:pPr>
              <a:defRPr/>
            </a:pPr>
            <a:fld id="{F67BB816-66CC-4CFE-BDC4-551801EF7842}" type="datetimeFigureOut">
              <a:rPr lang="en-US"/>
              <a:pPr>
                <a:defRPr/>
              </a:pPr>
              <a:t>10/7/2010</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ln/>
        </p:spPr>
        <p:txBody>
          <a:bodyPr/>
          <a:lstStyle>
            <a:lvl1pPr>
              <a:defRPr/>
            </a:lvl1pPr>
          </a:lstStyle>
          <a:p>
            <a:pPr>
              <a:defRPr/>
            </a:pPr>
            <a:fld id="{7C76F3AD-3DCB-420D-B261-8A2C41E25954}" type="datetimeFigureOut">
              <a:rPr lang="en-US"/>
              <a:pPr>
                <a:defRPr/>
              </a:pPr>
              <a:t>10/7/2010</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62BDF2F5-50D2-480F-8611-ACF518AFB239}" type="datetimeFigureOut">
              <a:rPr lang="en-US"/>
              <a:pPr>
                <a:defRPr/>
              </a:pPr>
              <a:t>10/7/2010</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EC2D3857-2BEF-4850-B67B-638CC1D224C6}" type="datetimeFigureOut">
              <a:rPr lang="en-US"/>
              <a:pPr>
                <a:defRPr/>
              </a:pPr>
              <a:t>10/7/2010</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1D4EA4D6-7614-403B-94B6-0B474EEF82B3}" type="datetimeFigureOut">
              <a:rPr lang="en-US"/>
              <a:pPr>
                <a:defRPr/>
              </a:pPr>
              <a:t>10/7/2010</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596" y="121443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5613" y="2571744"/>
            <a:ext cx="4040188" cy="587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214686"/>
            <a:ext cx="4040188" cy="291147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3438" y="2571744"/>
            <a:ext cx="4041775" cy="587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214686"/>
            <a:ext cx="4041775" cy="291147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09FD4D-30BB-4606-8547-7447FA98B11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9CEE5916-0D57-4949-B05F-046A252BCA57}" type="datetimeFigureOut">
              <a:rPr lang="en-US"/>
              <a:pPr>
                <a:defRPr/>
              </a:pPr>
              <a:t>10/7/2010</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33375"/>
            <a:ext cx="1943100" cy="5762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33375"/>
            <a:ext cx="5676900" cy="576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DCE485E5-6D32-49BB-A253-8E260CD1610D}" type="datetimeFigureOut">
              <a:rPr lang="en-US"/>
              <a:pPr>
                <a:defRPr/>
              </a:pPr>
              <a:t>10/7/2010</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5F7A8C32-30BB-4532-A8DE-DD149AC9782E}" type="datetimeFigureOut">
              <a:rPr lang="en-US"/>
              <a:pPr>
                <a:defRPr/>
              </a:pPr>
              <a:t>10/7/2010</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B69EF918-B1CB-4C7C-A39A-6F31902C1C68}" type="datetimeFigureOut">
              <a:rPr lang="en-US"/>
              <a:pPr>
                <a:defRPr/>
              </a:pPr>
              <a:t>10/7/2010</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F2FBE6CC-51BE-4565-BB3E-BAE48F8B8E22}" type="datetimeFigureOut">
              <a:rPr lang="en-US"/>
              <a:pPr>
                <a:defRPr/>
              </a:pPr>
              <a:t>10/7/2010</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806BC2-325B-496D-A634-A2197050B2CD}" type="datetimeFigureOut">
              <a:rPr lang="en-US"/>
              <a:pPr>
                <a:defRPr/>
              </a:pPr>
              <a:t>10/7/2010</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1A83BF55-DFD4-477A-BE55-DDDEB55A1AC8}" type="datetimeFigureOut">
              <a:rPr lang="en-US"/>
              <a:pPr>
                <a:defRPr/>
              </a:pPr>
              <a:t>10/7/2010</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B969A727-D157-4B52-8477-4493F2EA8E27}" type="datetimeFigureOut">
              <a:rPr lang="en-US"/>
              <a:pPr>
                <a:defRPr/>
              </a:pPr>
              <a:t>10/7/2010</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7F2F891-0524-49DB-81F1-A116CFAACB13}" type="datetimeFigureOut">
              <a:rPr lang="en-US"/>
              <a:pPr>
                <a:defRPr/>
              </a:pPr>
              <a:t>10/7/2010</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C518EE6-AF56-4723-B06C-EA22CFD25EA0}" type="datetimeFigureOut">
              <a:rPr lang="en-US"/>
              <a:pPr>
                <a:defRPr/>
              </a:pPr>
              <a:t>10/7/2010</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1037C3-625E-4B7F-B84C-B7791C0FCA4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8306A4C8-69E7-4CC4-A2AC-C466FBA99A0E}" type="datetimeFigureOut">
              <a:rPr lang="en-US"/>
              <a:pPr>
                <a:defRPr/>
              </a:pPr>
              <a:t>10/7/2010</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75D7CC40-70F5-46E6-BA97-4CCD3068596A}" type="datetimeFigureOut">
              <a:rPr lang="en-US"/>
              <a:pPr>
                <a:defRPr/>
              </a:pPr>
              <a:t>10/7/2010</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33375"/>
            <a:ext cx="1943100" cy="5762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33375"/>
            <a:ext cx="5676900" cy="5762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EC852A9B-C178-4056-A9A6-5B6F26B81BEB}" type="datetimeFigureOut">
              <a:rPr lang="en-US"/>
              <a:pPr>
                <a:defRPr/>
              </a:pPr>
              <a:t>10/7/2010</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052C572A-8344-4B51-86A7-5ACA58262D50}" type="datetimeFigureOut">
              <a:rPr lang="en-US"/>
              <a:pPr>
                <a:defRPr/>
              </a:pPr>
              <a:t>10/7/2010</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8F2825D1-25C7-46B1-A152-C0574CDBE299}" type="datetimeFigureOut">
              <a:rPr lang="en-US"/>
              <a:pPr>
                <a:defRPr/>
              </a:pPr>
              <a:t>10/7/2010</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DEBAE7BE-BC14-4856-ADB2-574BFB23F4D9}" type="datetimeFigureOut">
              <a:rPr lang="en-US"/>
              <a:pPr>
                <a:defRPr/>
              </a:pPr>
              <a:t>10/7/2010</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213D0DC3-43AD-4AFB-9DF2-6F4CBF18C8A3}" type="datetimeFigureOut">
              <a:rPr lang="en-US"/>
              <a:pPr>
                <a:defRPr/>
              </a:pPr>
              <a:t>10/7/2010</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02D2152A-BEEF-42E3-A0FE-CEE1345DDE8D}" type="datetimeFigureOut">
              <a:rPr lang="en-US"/>
              <a:pPr>
                <a:defRPr/>
              </a:pPr>
              <a:t>10/7/2010</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E555BC82-8740-4E59-ADC6-9EF4DC9DCD52}" type="datetimeFigureOut">
              <a:rPr lang="en-US"/>
              <a:pPr>
                <a:defRPr/>
              </a:pPr>
              <a:t>10/7/2010</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90224253-2181-41F5-A6BF-AD39E724F923}" type="datetimeFigureOut">
              <a:rPr lang="en-US"/>
              <a:pPr>
                <a:defRPr/>
              </a:pPr>
              <a:t>10/7/2010</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9547B3-C065-4715-A60C-32A6F46BE377}"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54381D74-EBBC-4B78-84BE-A3A6A5670CE4}" type="datetimeFigureOut">
              <a:rPr lang="en-US"/>
              <a:pPr>
                <a:defRPr/>
              </a:pPr>
              <a:t>10/7/2010</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DD6E9368-7163-4BC3-8026-138E2058DE65}" type="datetimeFigureOut">
              <a:rPr lang="en-US"/>
              <a:pPr>
                <a:defRPr/>
              </a:pPr>
              <a:t>10/7/2010</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7FA66AC9-1503-4551-A427-73F94DC89039}" type="datetimeFigureOut">
              <a:rPr lang="en-US"/>
              <a:pPr>
                <a:defRPr/>
              </a:pPr>
              <a:t>10/7/2010</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33375"/>
            <a:ext cx="1943100" cy="5762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33375"/>
            <a:ext cx="5676900" cy="5762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E9FC9BDE-5952-4721-8F15-AE9B237531D9}" type="datetimeFigureOut">
              <a:rPr lang="en-US"/>
              <a:pPr>
                <a:defRPr/>
              </a:pPr>
              <a:t>10/7/2010</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bg1"/>
          </a:solidFill>
        </p:spPr>
        <p:txBody>
          <a:bodyPr/>
          <a:lstStyle>
            <a:lvl1pPr>
              <a:defRPr sz="4000" b="1">
                <a:solidFill>
                  <a:schemeClr val="accent1">
                    <a:lumMod val="25000"/>
                  </a:schemeClr>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65E041-0900-4FDD-9356-6328E3027177}"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accent1">
                    <a:lumMod val="25000"/>
                  </a:schemeClr>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Calibri" pitchFamily="34" charset="0"/>
              </a:defRPr>
            </a:lvl1pPr>
            <a:lvl2pPr>
              <a:defRPr sz="2400">
                <a:solidFill>
                  <a:schemeClr val="accent1">
                    <a:lumMod val="50000"/>
                  </a:schemeClr>
                </a:solidFill>
                <a:latin typeface="Calibri" pitchFamily="34" charset="0"/>
              </a:defRPr>
            </a:lvl2pPr>
            <a:lvl3pPr>
              <a:defRPr sz="2400">
                <a:solidFill>
                  <a:schemeClr val="tx2">
                    <a:lumMod val="65000"/>
                    <a:lumOff val="35000"/>
                  </a:schemeClr>
                </a:solidFill>
                <a:latin typeface="Calibri" pitchFamily="34" charset="0"/>
              </a:defRPr>
            </a:lvl3pPr>
            <a:lvl4pPr>
              <a:defRPr sz="2400">
                <a:solidFill>
                  <a:schemeClr val="tx2">
                    <a:lumMod val="65000"/>
                    <a:lumOff val="35000"/>
                  </a:schemeClr>
                </a:solidFill>
                <a:latin typeface="Calibri" pitchFamily="34" charset="0"/>
              </a:defRPr>
            </a:lvl4pPr>
            <a:lvl5pPr>
              <a:defRPr sz="2400">
                <a:solidFill>
                  <a:schemeClr val="tx2">
                    <a:lumMod val="65000"/>
                    <a:lumOff val="35000"/>
                  </a:schemeClr>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B0BA4C-9D47-448B-B180-3C52D565DED6}"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C672C5-D3FB-4685-BA6E-5FBA65674447}"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0480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0480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1DD8C3-C49D-4728-8E2E-40CB8948CEBE}"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596" y="121443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5613" y="2571744"/>
            <a:ext cx="4040188" cy="587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214686"/>
            <a:ext cx="4040188" cy="291147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3438" y="2571744"/>
            <a:ext cx="4041775" cy="587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214686"/>
            <a:ext cx="4041775" cy="291147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739BC8-2FC9-45C1-A659-A8517CB542D1}"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930D33-BA61-4753-B5CD-6991CE628D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214422"/>
            <a:ext cx="3008313" cy="1090612"/>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2984"/>
            <a:ext cx="5111750" cy="4983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357430"/>
            <a:ext cx="3008313" cy="37687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961031-FCDD-41E3-92C8-FBDC4385F7C3}"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ADF8DC-8705-480A-A15B-45DE961D06B7}"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214422"/>
            <a:ext cx="3008313" cy="1090612"/>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2984"/>
            <a:ext cx="5111750" cy="4983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357430"/>
            <a:ext cx="3008313" cy="37687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C4972D-EE93-4CA5-958F-E5DF067EA4A5}"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71545"/>
            <a:ext cx="5486400" cy="36560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323D6B-E3AB-42ED-8053-CF199D915973}"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ln/>
        </p:spPr>
        <p:txBody>
          <a:bodyPr/>
          <a:lstStyle>
            <a:lvl1pPr>
              <a:defRPr/>
            </a:lvl1pPr>
          </a:lstStyle>
          <a:p>
            <a:pPr>
              <a:defRPr/>
            </a:pPr>
            <a:fld id="{8699CEAB-35D0-42BC-9841-03C7C7F722C5}" type="datetimeFigureOut">
              <a:rPr lang="en-US"/>
              <a:pPr>
                <a:defRPr/>
              </a:pPr>
              <a:t>10/7/2010</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97C56220-5B78-4E69-B80A-F84384229837}" type="datetimeFigureOut">
              <a:rPr lang="en-US"/>
              <a:pPr>
                <a:defRPr/>
              </a:pPr>
              <a:t>10/7/2010</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69E90101-97BA-4322-B696-F8BD9A0EC216}" type="datetimeFigureOut">
              <a:rPr lang="en-US"/>
              <a:pPr>
                <a:defRPr/>
              </a:pPr>
              <a:t>10/7/2010</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ln/>
        </p:spPr>
        <p:txBody>
          <a:bodyPr/>
          <a:lstStyle>
            <a:lvl1pPr>
              <a:defRPr/>
            </a:lvl1pPr>
          </a:lstStyle>
          <a:p>
            <a:pPr>
              <a:defRPr/>
            </a:pPr>
            <a:fld id="{5A19389E-C1C4-48EA-B7B8-29C6A46F5B67}" type="datetimeFigureOut">
              <a:rPr lang="en-US"/>
              <a:pPr>
                <a:defRPr/>
              </a:pPr>
              <a:t>10/7/2010</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ln/>
        </p:spPr>
        <p:txBody>
          <a:bodyPr/>
          <a:lstStyle>
            <a:lvl1pPr>
              <a:defRPr/>
            </a:lvl1pPr>
          </a:lstStyle>
          <a:p>
            <a:pPr>
              <a:defRPr/>
            </a:pPr>
            <a:fld id="{19310902-CF87-4BE8-8E31-CD4DA1D66500}" type="datetimeFigureOut">
              <a:rPr lang="en-US"/>
              <a:pPr>
                <a:defRPr/>
              </a:pPr>
              <a:t>10/7/2010</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ln/>
        </p:spPr>
        <p:txBody>
          <a:bodyPr/>
          <a:lstStyle>
            <a:lvl1pPr>
              <a:defRPr/>
            </a:lvl1pPr>
          </a:lstStyle>
          <a:p>
            <a:pPr>
              <a:defRPr/>
            </a:pPr>
            <a:fld id="{C70871F7-4CB4-4BB6-8B5C-3A526BB9F6D3}" type="datetimeFigureOut">
              <a:rPr lang="en-US"/>
              <a:pPr>
                <a:defRPr/>
              </a:pPr>
              <a:t>10/7/2010</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F8DE0318-548C-44AB-AEF3-E06E7C5BC06D}" type="datetimeFigureOut">
              <a:rPr lang="en-US"/>
              <a:pPr>
                <a:defRPr/>
              </a:pPr>
              <a:t>10/7/2010</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71545"/>
            <a:ext cx="5486400" cy="36560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36354F-4689-431A-8A6E-E4DC44B5EF05}"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6D2D3A7F-1DA7-4D16-82DA-B03006ED253E}" type="datetimeFigureOut">
              <a:rPr lang="en-US"/>
              <a:pPr>
                <a:defRPr/>
              </a:pPr>
              <a:t>10/7/2010</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51C12519-86F8-4ED8-B47E-87605E631E1C}" type="datetimeFigureOut">
              <a:rPr lang="en-US"/>
              <a:pPr>
                <a:defRPr/>
              </a:pPr>
              <a:t>10/7/2010</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914C3AF0-6269-40F3-9B11-C201398264CD}" type="datetimeFigureOut">
              <a:rPr lang="en-US"/>
              <a:pPr>
                <a:defRPr/>
              </a:pPr>
              <a:t>10/7/2010</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33375"/>
            <a:ext cx="1943100" cy="5762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33375"/>
            <a:ext cx="5676900" cy="576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50C423F2-719E-4E1B-8AC1-7EBF1F26A3AE}" type="datetimeFigureOut">
              <a:rPr lang="en-US"/>
              <a:pPr>
                <a:defRPr/>
              </a:pPr>
              <a:t>10/7/2010</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0F07955A-B77C-4072-9AA2-B173F443814B}" type="datetimeFigureOut">
              <a:rPr lang="en-US"/>
              <a:pPr>
                <a:defRPr/>
              </a:pPr>
              <a:t>10/7/2010</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95526664-6333-4D9C-A924-9CD809C92AF8}" type="datetimeFigureOut">
              <a:rPr lang="en-US"/>
              <a:pPr>
                <a:defRPr/>
              </a:pPr>
              <a:t>10/7/2010</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8CE71AB4-F35A-4EE3-AE93-F15BA76D3D0D}" type="datetimeFigureOut">
              <a:rPr lang="en-US"/>
              <a:pPr>
                <a:defRPr/>
              </a:pPr>
              <a:t>10/7/2010</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57338"/>
            <a:ext cx="3810000" cy="4538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19A5909A-BCC9-4435-83AD-7B8DB4B88ECC}" type="datetimeFigureOut">
              <a:rPr lang="en-US"/>
              <a:pPr>
                <a:defRPr/>
              </a:pPr>
              <a:t>10/7/2010</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46690D2E-28C3-41A0-852F-9287F57A8F12}" type="datetimeFigureOut">
              <a:rPr lang="en-US"/>
              <a:pPr>
                <a:defRPr/>
              </a:pPr>
              <a:t>10/7/2010</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720CA251-1BE2-4F4F-9854-02E87558E6A3}" type="datetimeFigureOut">
              <a:rPr lang="en-US"/>
              <a:pPr>
                <a:defRPr/>
              </a:pPr>
              <a:t>10/7/2010</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2.jpe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2.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image" Target="../media/image1.jpeg"/><Relationship Id="rId5" Type="http://schemas.openxmlformats.org/officeDocument/2006/relationships/slideLayout" Target="../slideLayouts/slideLayout78.xml"/><Relationship Id="rId10" Type="http://schemas.openxmlformats.org/officeDocument/2006/relationships/theme" Target="../theme/theme8.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2.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3048000"/>
            <a:ext cx="7772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a:ea typeface="ヒラギノ角ゴ Pro W3"/>
                <a:cs typeface="ヒラギノ角ゴ Pro W3"/>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a:ea typeface="ヒラギノ角ゴ Pro W3"/>
                <a:cs typeface="ヒラギノ角ゴ Pro W3"/>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Lucida Grande"/>
                <a:ea typeface="ヒラギノ角ゴ Pro W3"/>
                <a:cs typeface="ヒラギノ角ゴ Pro W3"/>
              </a:defRPr>
            </a:lvl1pPr>
          </a:lstStyle>
          <a:p>
            <a:pPr>
              <a:defRPr/>
            </a:pPr>
            <a:fld id="{EBBFB5F2-E496-4904-A459-0BB0A79ACBDB}" type="slidenum">
              <a:rPr lang="en-US"/>
              <a:pPr>
                <a:defRPr/>
              </a:pPr>
              <a:t>‹#›</a:t>
            </a:fld>
            <a:endParaRPr lang="en-US"/>
          </a:p>
        </p:txBody>
      </p:sp>
      <p:pic>
        <p:nvPicPr>
          <p:cNvPr id="1031" name="Picture 19" descr="STFC_top"/>
          <p:cNvPicPr>
            <a:picLocks noChangeAspect="1" noChangeArrowheads="1"/>
          </p:cNvPicPr>
          <p:nvPr userDrawn="1"/>
        </p:nvPicPr>
        <p:blipFill>
          <a:blip r:embed="rId11" cstate="print"/>
          <a:srcRect/>
          <a:stretch>
            <a:fillRect/>
          </a:stretch>
        </p:blipFill>
        <p:spPr bwMode="auto">
          <a:xfrm>
            <a:off x="0" y="0"/>
            <a:ext cx="9144000" cy="1439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92" r:id="rId1"/>
    <p:sldLayoutId id="2147484591" r:id="rId2"/>
    <p:sldLayoutId id="2147484590" r:id="rId3"/>
    <p:sldLayoutId id="2147484589" r:id="rId4"/>
    <p:sldLayoutId id="2147484588" r:id="rId5"/>
    <p:sldLayoutId id="2147484587" r:id="rId6"/>
    <p:sldLayoutId id="2147484586" r:id="rId7"/>
    <p:sldLayoutId id="2147484585" r:id="rId8"/>
    <p:sldLayoutId id="2147484584" r:id="rId9"/>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2pPr>
      <a:lvl3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3pPr>
      <a:lvl4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4pPr>
      <a:lvl5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5pPr>
      <a:lvl6pPr marL="457200" algn="ctr" rtl="0" fontAlgn="base">
        <a:spcBef>
          <a:spcPct val="0"/>
        </a:spcBef>
        <a:spcAft>
          <a:spcPct val="0"/>
        </a:spcAft>
        <a:defRPr sz="4400">
          <a:solidFill>
            <a:schemeClr val="tx2"/>
          </a:solidFill>
          <a:latin typeface="Lucida Grande" pitchFamily="84" charset="0"/>
          <a:ea typeface="ヒラギノ角ゴ Pro W3" pitchFamily="84" charset="-128"/>
        </a:defRPr>
      </a:lvl6pPr>
      <a:lvl7pPr marL="914400" algn="ctr" rtl="0" fontAlgn="base">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fontAlgn="base">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fontAlgn="base">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474" name="Picture 19" descr="SCI41098_PPT_Templates_bottom_STFC"/>
          <p:cNvPicPr>
            <a:picLocks noChangeAspect="1" noChangeArrowheads="1"/>
          </p:cNvPicPr>
          <p:nvPr/>
        </p:nvPicPr>
        <p:blipFill>
          <a:blip r:embed="rId13" cstate="print"/>
          <a:srcRect/>
          <a:stretch>
            <a:fillRect/>
          </a:stretch>
        </p:blipFill>
        <p:spPr bwMode="auto">
          <a:xfrm>
            <a:off x="0" y="5294313"/>
            <a:ext cx="9144000" cy="1563687"/>
          </a:xfrm>
          <a:prstGeom prst="rect">
            <a:avLst/>
          </a:prstGeom>
          <a:noFill/>
          <a:ln w="9525">
            <a:noFill/>
            <a:miter lim="800000"/>
            <a:headEnd/>
            <a:tailEnd/>
          </a:ln>
        </p:spPr>
      </p:pic>
      <p:sp>
        <p:nvSpPr>
          <p:cNvPr id="105475" name="Rectangle 2"/>
          <p:cNvSpPr>
            <a:spLocks noGrp="1" noChangeArrowheads="1"/>
          </p:cNvSpPr>
          <p:nvPr>
            <p:ph type="title"/>
          </p:nvPr>
        </p:nvSpPr>
        <p:spPr bwMode="auto">
          <a:xfrm>
            <a:off x="685800" y="3333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476" name="Rectangle 3"/>
          <p:cNvSpPr>
            <a:spLocks noGrp="1" noChangeArrowheads="1"/>
          </p:cNvSpPr>
          <p:nvPr>
            <p:ph type="body" idx="1"/>
          </p:nvPr>
        </p:nvSpPr>
        <p:spPr bwMode="auto">
          <a:xfrm>
            <a:off x="685800" y="1557338"/>
            <a:ext cx="7772400" cy="453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bwMode="auto">
          <a:xfrm>
            <a:off x="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cs typeface="ヒラギノ角ゴ Pro W3"/>
              </a:defRPr>
            </a:lvl1pPr>
          </a:lstStyle>
          <a:p>
            <a:pPr>
              <a:defRPr/>
            </a:pPr>
            <a:fld id="{ECC540C5-B3F5-4EBF-ACA8-C1A740C7C049}" type="datetimeFigureOut">
              <a:rPr lang="en-US"/>
              <a:pPr>
                <a:defRPr/>
              </a:pPr>
              <a:t>10/7/2010</a:t>
            </a:fld>
            <a:endParaRPr lang="en-US"/>
          </a:p>
        </p:txBody>
      </p:sp>
    </p:spTree>
  </p:cSld>
  <p:clrMap bg1="lt1" tx1="dk1" bg2="lt2" tx2="dk2" accent1="accent1" accent2="accent2" accent3="accent3" accent4="accent4" accent5="accent5" accent6="accent6" hlink="hlink" folHlink="folHlink"/>
  <p:sldLayoutIdLst>
    <p:sldLayoutId id="2147484678" r:id="rId1"/>
    <p:sldLayoutId id="2147484677" r:id="rId2"/>
    <p:sldLayoutId id="2147484676" r:id="rId3"/>
    <p:sldLayoutId id="2147484675" r:id="rId4"/>
    <p:sldLayoutId id="2147484674" r:id="rId5"/>
    <p:sldLayoutId id="2147484673" r:id="rId6"/>
    <p:sldLayoutId id="2147484672" r:id="rId7"/>
    <p:sldLayoutId id="2147484671" r:id="rId8"/>
    <p:sldLayoutId id="2147484670" r:id="rId9"/>
    <p:sldLayoutId id="2147484669" r:id="rId10"/>
    <p:sldLayoutId id="2147484668" r:id="rId1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2pPr>
      <a:lvl3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3pPr>
      <a:lvl4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4pPr>
      <a:lvl5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5pPr>
      <a:lvl6pPr marL="457200" algn="ctr" rtl="0" fontAlgn="base">
        <a:spcBef>
          <a:spcPct val="0"/>
        </a:spcBef>
        <a:spcAft>
          <a:spcPct val="0"/>
        </a:spcAft>
        <a:defRPr sz="4400">
          <a:solidFill>
            <a:schemeClr val="tx2"/>
          </a:solidFill>
          <a:latin typeface="Lucida Grande" pitchFamily="84" charset="0"/>
          <a:ea typeface="ヒラギノ角ゴ Pro W3" pitchFamily="84" charset="-128"/>
        </a:defRPr>
      </a:lvl6pPr>
      <a:lvl7pPr marL="914400" algn="ctr" rtl="0" fontAlgn="base">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fontAlgn="base">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fontAlgn="base">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3333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557338"/>
            <a:ext cx="7772400" cy="453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a:ea typeface="ヒラギノ角ゴ Pro W3"/>
                <a:cs typeface="ヒラギノ角ゴ Pro W3"/>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a:ea typeface="ヒラギノ角ゴ Pro W3"/>
                <a:cs typeface="ヒラギノ角ゴ Pro W3"/>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Lucida Grande"/>
                <a:ea typeface="ヒラギノ角ゴ Pro W3"/>
                <a:cs typeface="ヒラギノ角ゴ Pro W3"/>
              </a:defRPr>
            </a:lvl1pPr>
          </a:lstStyle>
          <a:p>
            <a:pPr>
              <a:defRPr/>
            </a:pPr>
            <a:fld id="{62D6835B-4CAA-48EB-B09F-793D99451A3A}" type="slidenum">
              <a:rPr lang="en-US"/>
              <a:pPr>
                <a:defRPr/>
              </a:pPr>
              <a:t>‹#›</a:t>
            </a:fld>
            <a:endParaRPr lang="en-US"/>
          </a:p>
        </p:txBody>
      </p:sp>
      <p:pic>
        <p:nvPicPr>
          <p:cNvPr id="11271" name="Picture 19" descr="SCI41098_PPT_Templates_bottom_STFC"/>
          <p:cNvPicPr>
            <a:picLocks noChangeAspect="1" noChangeArrowheads="1"/>
          </p:cNvPicPr>
          <p:nvPr/>
        </p:nvPicPr>
        <p:blipFill>
          <a:blip r:embed="rId11" cstate="print"/>
          <a:srcRect/>
          <a:stretch>
            <a:fillRect/>
          </a:stretch>
        </p:blipFill>
        <p:spPr bwMode="auto">
          <a:xfrm>
            <a:off x="0" y="5294313"/>
            <a:ext cx="9144000" cy="1563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2pPr>
      <a:lvl3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3pPr>
      <a:lvl4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4pPr>
      <a:lvl5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1447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3048000"/>
            <a:ext cx="7772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a:ea typeface="ヒラギノ角ゴ Pro W3"/>
                <a:cs typeface="ヒラギノ角ゴ Pro W3"/>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a:ea typeface="ヒラギノ角ゴ Pro W3"/>
                <a:cs typeface="ヒラギノ角ゴ Pro W3"/>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Lucida Grande"/>
                <a:ea typeface="ヒラギノ角ゴ Pro W3"/>
                <a:cs typeface="ヒラギノ角ゴ Pro W3"/>
              </a:defRPr>
            </a:lvl1pPr>
          </a:lstStyle>
          <a:p>
            <a:pPr>
              <a:defRPr/>
            </a:pPr>
            <a:fld id="{8B380EA9-8383-42FB-8C7D-7486663F76C4}" type="slidenum">
              <a:rPr lang="en-US"/>
              <a:pPr>
                <a:defRPr/>
              </a:pPr>
              <a:t>‹#›</a:t>
            </a:fld>
            <a:endParaRPr lang="en-US"/>
          </a:p>
        </p:txBody>
      </p:sp>
      <p:pic>
        <p:nvPicPr>
          <p:cNvPr id="21511" name="Picture 19" descr="STFC_top"/>
          <p:cNvPicPr>
            <a:picLocks noChangeAspect="1" noChangeArrowheads="1"/>
          </p:cNvPicPr>
          <p:nvPr userDrawn="1"/>
        </p:nvPicPr>
        <p:blipFill>
          <a:blip r:embed="rId13" cstate="print"/>
          <a:srcRect/>
          <a:stretch>
            <a:fillRect/>
          </a:stretch>
        </p:blipFill>
        <p:spPr bwMode="auto">
          <a:xfrm>
            <a:off x="0" y="0"/>
            <a:ext cx="9144000" cy="1439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03" r:id="rId1"/>
    <p:sldLayoutId id="2147484602" r:id="rId2"/>
    <p:sldLayoutId id="2147484601" r:id="rId3"/>
    <p:sldLayoutId id="2147484600" r:id="rId4"/>
    <p:sldLayoutId id="2147484599" r:id="rId5"/>
    <p:sldLayoutId id="2147484598" r:id="rId6"/>
    <p:sldLayoutId id="2147484597" r:id="rId7"/>
    <p:sldLayoutId id="2147484596" r:id="rId8"/>
    <p:sldLayoutId id="2147484595" r:id="rId9"/>
    <p:sldLayoutId id="2147484594" r:id="rId10"/>
    <p:sldLayoutId id="214748459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2pPr>
      <a:lvl3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3pPr>
      <a:lvl4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4pPr>
      <a:lvl5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5pPr>
      <a:lvl6pPr marL="457200" algn="ctr" rtl="0" fontAlgn="base">
        <a:spcBef>
          <a:spcPct val="0"/>
        </a:spcBef>
        <a:spcAft>
          <a:spcPct val="0"/>
        </a:spcAft>
        <a:defRPr sz="4400">
          <a:solidFill>
            <a:schemeClr val="tx2"/>
          </a:solidFill>
          <a:latin typeface="Lucida Grande" pitchFamily="84" charset="0"/>
          <a:ea typeface="ヒラギノ角ゴ Pro W3" pitchFamily="84" charset="-128"/>
        </a:defRPr>
      </a:lvl6pPr>
      <a:lvl7pPr marL="914400" algn="ctr" rtl="0" fontAlgn="base">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fontAlgn="base">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fontAlgn="base">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Picture 19" descr="SCI41098_PPT_Templates_bottom_STFC"/>
          <p:cNvPicPr>
            <a:picLocks noChangeAspect="1" noChangeArrowheads="1"/>
          </p:cNvPicPr>
          <p:nvPr/>
        </p:nvPicPr>
        <p:blipFill>
          <a:blip r:embed="rId13" cstate="print"/>
          <a:srcRect/>
          <a:stretch>
            <a:fillRect/>
          </a:stretch>
        </p:blipFill>
        <p:spPr bwMode="auto">
          <a:xfrm>
            <a:off x="0" y="5294313"/>
            <a:ext cx="9144000" cy="1563687"/>
          </a:xfrm>
          <a:prstGeom prst="rect">
            <a:avLst/>
          </a:prstGeom>
          <a:noFill/>
          <a:ln w="9525">
            <a:noFill/>
            <a:miter lim="800000"/>
            <a:headEnd/>
            <a:tailEnd/>
          </a:ln>
        </p:spPr>
      </p:pic>
      <p:sp>
        <p:nvSpPr>
          <p:cNvPr id="33795" name="Rectangle 2"/>
          <p:cNvSpPr>
            <a:spLocks noGrp="1" noChangeArrowheads="1"/>
          </p:cNvSpPr>
          <p:nvPr>
            <p:ph type="title"/>
          </p:nvPr>
        </p:nvSpPr>
        <p:spPr bwMode="auto">
          <a:xfrm>
            <a:off x="685800" y="3333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6" name="Rectangle 3"/>
          <p:cNvSpPr>
            <a:spLocks noGrp="1" noChangeArrowheads="1"/>
          </p:cNvSpPr>
          <p:nvPr>
            <p:ph type="body" idx="1"/>
          </p:nvPr>
        </p:nvSpPr>
        <p:spPr bwMode="auto">
          <a:xfrm>
            <a:off x="685800" y="1557338"/>
            <a:ext cx="7772400" cy="453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bwMode="auto">
          <a:xfrm>
            <a:off x="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a:ea typeface="ヒラギノ角ゴ Pro W3"/>
                <a:cs typeface="ヒラギノ角ゴ Pro W3"/>
              </a:defRPr>
            </a:lvl1pPr>
          </a:lstStyle>
          <a:p>
            <a:pPr>
              <a:defRPr/>
            </a:pPr>
            <a:fld id="{025D55BB-E3EB-48DD-81A6-C3F445FE8BFC}" type="datetimeFigureOut">
              <a:rPr lang="en-US"/>
              <a:pPr>
                <a:defRPr/>
              </a:pPr>
              <a:t>10/7/2010</a:t>
            </a:fld>
            <a:endParaRPr lang="en-US"/>
          </a:p>
        </p:txBody>
      </p:sp>
    </p:spTree>
  </p:cSld>
  <p:clrMap bg1="lt1" tx1="dk1" bg2="lt2" tx2="dk2" accent1="accent1" accent2="accent2" accent3="accent3" accent4="accent4" accent5="accent5" accent6="accent6" hlink="hlink" folHlink="folHlink"/>
  <p:sldLayoutIdLst>
    <p:sldLayoutId id="2147484614" r:id="rId1"/>
    <p:sldLayoutId id="2147484613" r:id="rId2"/>
    <p:sldLayoutId id="2147484612" r:id="rId3"/>
    <p:sldLayoutId id="2147484611" r:id="rId4"/>
    <p:sldLayoutId id="2147484610" r:id="rId5"/>
    <p:sldLayoutId id="2147484609" r:id="rId6"/>
    <p:sldLayoutId id="2147484608" r:id="rId7"/>
    <p:sldLayoutId id="2147484607" r:id="rId8"/>
    <p:sldLayoutId id="2147484606" r:id="rId9"/>
    <p:sldLayoutId id="2147484605" r:id="rId10"/>
    <p:sldLayoutId id="2147484604" r:id="rId1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2pPr>
      <a:lvl3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3pPr>
      <a:lvl4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4pPr>
      <a:lvl5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5pPr>
      <a:lvl6pPr marL="457200" algn="ctr" rtl="0" fontAlgn="base">
        <a:spcBef>
          <a:spcPct val="0"/>
        </a:spcBef>
        <a:spcAft>
          <a:spcPct val="0"/>
        </a:spcAft>
        <a:defRPr sz="4400">
          <a:solidFill>
            <a:schemeClr val="tx2"/>
          </a:solidFill>
          <a:latin typeface="Lucida Grande" pitchFamily="84" charset="0"/>
          <a:ea typeface="ヒラギノ角ゴ Pro W3" pitchFamily="84" charset="-128"/>
        </a:defRPr>
      </a:lvl6pPr>
      <a:lvl7pPr marL="914400" algn="ctr" rtl="0" fontAlgn="base">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fontAlgn="base">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fontAlgn="base">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082" name="Picture 19" descr="SCI41098_PPT_Templates_bottom_STFC"/>
          <p:cNvPicPr>
            <a:picLocks noChangeAspect="1" noChangeArrowheads="1"/>
          </p:cNvPicPr>
          <p:nvPr/>
        </p:nvPicPr>
        <p:blipFill>
          <a:blip r:embed="rId13" cstate="print"/>
          <a:srcRect/>
          <a:stretch>
            <a:fillRect/>
          </a:stretch>
        </p:blipFill>
        <p:spPr bwMode="auto">
          <a:xfrm>
            <a:off x="0" y="5294313"/>
            <a:ext cx="9144000" cy="1563687"/>
          </a:xfrm>
          <a:prstGeom prst="rect">
            <a:avLst/>
          </a:prstGeom>
          <a:noFill/>
          <a:ln w="9525">
            <a:noFill/>
            <a:miter lim="800000"/>
            <a:headEnd/>
            <a:tailEnd/>
          </a:ln>
        </p:spPr>
      </p:pic>
      <p:sp>
        <p:nvSpPr>
          <p:cNvPr id="46083" name="Rectangle 2"/>
          <p:cNvSpPr>
            <a:spLocks noGrp="1" noChangeArrowheads="1"/>
          </p:cNvSpPr>
          <p:nvPr>
            <p:ph type="title"/>
          </p:nvPr>
        </p:nvSpPr>
        <p:spPr bwMode="auto">
          <a:xfrm>
            <a:off x="685800" y="3333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4" name="Rectangle 3"/>
          <p:cNvSpPr>
            <a:spLocks noGrp="1" noChangeArrowheads="1"/>
          </p:cNvSpPr>
          <p:nvPr>
            <p:ph type="body" idx="1"/>
          </p:nvPr>
        </p:nvSpPr>
        <p:spPr bwMode="auto">
          <a:xfrm>
            <a:off x="685800" y="1557338"/>
            <a:ext cx="7772400" cy="453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bwMode="auto">
          <a:xfrm>
            <a:off x="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a:ea typeface="ヒラギノ角ゴ Pro W3"/>
                <a:cs typeface="ヒラギノ角ゴ Pro W3"/>
              </a:defRPr>
            </a:lvl1pPr>
          </a:lstStyle>
          <a:p>
            <a:pPr>
              <a:defRPr/>
            </a:pPr>
            <a:fld id="{10D7C49C-40E0-43EA-BBB9-7E155C994EAF}" type="datetimeFigureOut">
              <a:rPr lang="en-US"/>
              <a:pPr>
                <a:defRPr/>
              </a:pPr>
              <a:t>10/7/2010</a:t>
            </a:fld>
            <a:endParaRPr lang="en-US"/>
          </a:p>
        </p:txBody>
      </p:sp>
    </p:spTree>
  </p:cSld>
  <p:clrMap bg1="lt1" tx1="dk1" bg2="lt2" tx2="dk2" accent1="accent1" accent2="accent2" accent3="accent3" accent4="accent4" accent5="accent5" accent6="accent6" hlink="hlink" folHlink="folHlink"/>
  <p:sldLayoutIdLst>
    <p:sldLayoutId id="2147484625" r:id="rId1"/>
    <p:sldLayoutId id="2147484624" r:id="rId2"/>
    <p:sldLayoutId id="2147484623" r:id="rId3"/>
    <p:sldLayoutId id="2147484622" r:id="rId4"/>
    <p:sldLayoutId id="2147484621" r:id="rId5"/>
    <p:sldLayoutId id="2147484620" r:id="rId6"/>
    <p:sldLayoutId id="2147484619" r:id="rId7"/>
    <p:sldLayoutId id="2147484618" r:id="rId8"/>
    <p:sldLayoutId id="2147484617" r:id="rId9"/>
    <p:sldLayoutId id="2147484616" r:id="rId10"/>
    <p:sldLayoutId id="2147484615" r:id="rId1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2pPr>
      <a:lvl3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3pPr>
      <a:lvl4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4pPr>
      <a:lvl5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5pPr>
      <a:lvl6pPr marL="457200" algn="ctr" rtl="0" fontAlgn="base">
        <a:spcBef>
          <a:spcPct val="0"/>
        </a:spcBef>
        <a:spcAft>
          <a:spcPct val="0"/>
        </a:spcAft>
        <a:defRPr sz="4400">
          <a:solidFill>
            <a:schemeClr val="tx2"/>
          </a:solidFill>
          <a:latin typeface="Lucida Grande" pitchFamily="84" charset="0"/>
          <a:ea typeface="ヒラギノ角ゴ Pro W3" pitchFamily="84" charset="-128"/>
        </a:defRPr>
      </a:lvl6pPr>
      <a:lvl7pPr marL="914400" algn="ctr" rtl="0" fontAlgn="base">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fontAlgn="base">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fontAlgn="base">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8370" name="Picture 19" descr="SCI41098_PPT_Templates_bottom_STFC"/>
          <p:cNvPicPr>
            <a:picLocks noChangeAspect="1" noChangeArrowheads="1"/>
          </p:cNvPicPr>
          <p:nvPr/>
        </p:nvPicPr>
        <p:blipFill>
          <a:blip r:embed="rId13" cstate="print"/>
          <a:srcRect/>
          <a:stretch>
            <a:fillRect/>
          </a:stretch>
        </p:blipFill>
        <p:spPr bwMode="auto">
          <a:xfrm>
            <a:off x="0" y="5294313"/>
            <a:ext cx="9144000" cy="1563687"/>
          </a:xfrm>
          <a:prstGeom prst="rect">
            <a:avLst/>
          </a:prstGeom>
          <a:noFill/>
          <a:ln w="9525">
            <a:noFill/>
            <a:miter lim="800000"/>
            <a:headEnd/>
            <a:tailEnd/>
          </a:ln>
        </p:spPr>
      </p:pic>
      <p:sp>
        <p:nvSpPr>
          <p:cNvPr id="58371" name="Rectangle 2"/>
          <p:cNvSpPr>
            <a:spLocks noGrp="1" noChangeArrowheads="1"/>
          </p:cNvSpPr>
          <p:nvPr>
            <p:ph type="title"/>
          </p:nvPr>
        </p:nvSpPr>
        <p:spPr bwMode="auto">
          <a:xfrm>
            <a:off x="685800" y="3333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2" name="Rectangle 3"/>
          <p:cNvSpPr>
            <a:spLocks noGrp="1" noChangeArrowheads="1"/>
          </p:cNvSpPr>
          <p:nvPr>
            <p:ph type="body" idx="1"/>
          </p:nvPr>
        </p:nvSpPr>
        <p:spPr bwMode="auto">
          <a:xfrm>
            <a:off x="685800" y="1557338"/>
            <a:ext cx="7772400" cy="453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bwMode="auto">
          <a:xfrm>
            <a:off x="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a:ea typeface="ヒラギノ角ゴ Pro W3"/>
                <a:cs typeface="+mn-cs"/>
              </a:defRPr>
            </a:lvl1pPr>
          </a:lstStyle>
          <a:p>
            <a:pPr>
              <a:defRPr/>
            </a:pPr>
            <a:fld id="{B03725E1-4211-40A7-9F18-AF4F09723477}" type="datetimeFigureOut">
              <a:rPr lang="en-US"/>
              <a:pPr>
                <a:defRPr/>
              </a:pPr>
              <a:t>10/7/2010</a:t>
            </a:fld>
            <a:endParaRPr lang="en-US"/>
          </a:p>
        </p:txBody>
      </p:sp>
    </p:spTree>
  </p:cSld>
  <p:clrMap bg1="lt1" tx1="dk1" bg2="lt2" tx2="dk2" accent1="accent1" accent2="accent2" accent3="accent3" accent4="accent4" accent5="accent5" accent6="accent6" hlink="hlink" folHlink="folHlink"/>
  <p:sldLayoutIdLst>
    <p:sldLayoutId id="2147484636" r:id="rId1"/>
    <p:sldLayoutId id="2147484635" r:id="rId2"/>
    <p:sldLayoutId id="2147484634" r:id="rId3"/>
    <p:sldLayoutId id="2147484633" r:id="rId4"/>
    <p:sldLayoutId id="2147484632" r:id="rId5"/>
    <p:sldLayoutId id="2147484631" r:id="rId6"/>
    <p:sldLayoutId id="2147484630" r:id="rId7"/>
    <p:sldLayoutId id="2147484629" r:id="rId8"/>
    <p:sldLayoutId id="2147484628" r:id="rId9"/>
    <p:sldLayoutId id="2147484627" r:id="rId10"/>
    <p:sldLayoutId id="21474846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a:ea typeface="ヒラギノ角ゴ Pro W3"/>
          <a:cs typeface="ヒラギノ角ゴ Pro W3"/>
        </a:defRPr>
      </a:lvl2pPr>
      <a:lvl3pPr algn="ctr" rtl="0" eaLnBrk="0" fontAlgn="base" hangingPunct="0">
        <a:spcBef>
          <a:spcPct val="0"/>
        </a:spcBef>
        <a:spcAft>
          <a:spcPct val="0"/>
        </a:spcAft>
        <a:defRPr sz="4400">
          <a:solidFill>
            <a:schemeClr val="tx2"/>
          </a:solidFill>
          <a:latin typeface="Lucida Grande"/>
          <a:ea typeface="ヒラギノ角ゴ Pro W3"/>
          <a:cs typeface="ヒラギノ角ゴ Pro W3"/>
        </a:defRPr>
      </a:lvl3pPr>
      <a:lvl4pPr algn="ctr" rtl="0" eaLnBrk="0" fontAlgn="base" hangingPunct="0">
        <a:spcBef>
          <a:spcPct val="0"/>
        </a:spcBef>
        <a:spcAft>
          <a:spcPct val="0"/>
        </a:spcAft>
        <a:defRPr sz="4400">
          <a:solidFill>
            <a:schemeClr val="tx2"/>
          </a:solidFill>
          <a:latin typeface="Lucida Grande"/>
          <a:ea typeface="ヒラギノ角ゴ Pro W3"/>
          <a:cs typeface="ヒラギノ角ゴ Pro W3"/>
        </a:defRPr>
      </a:lvl4pPr>
      <a:lvl5pPr algn="ctr" rtl="0" eaLnBrk="0" fontAlgn="base" hangingPunct="0">
        <a:spcBef>
          <a:spcPct val="0"/>
        </a:spcBef>
        <a:spcAft>
          <a:spcPct val="0"/>
        </a:spcAft>
        <a:defRPr sz="4400">
          <a:solidFill>
            <a:schemeClr val="tx2"/>
          </a:solidFill>
          <a:latin typeface="Lucida Grande"/>
          <a:ea typeface="ヒラギノ角ゴ Pro W3"/>
          <a:cs typeface="ヒラギノ角ゴ Pro W3"/>
        </a:defRPr>
      </a:lvl5pPr>
      <a:lvl6pPr marL="457200" algn="ctr" rtl="0" fontAlgn="base">
        <a:spcBef>
          <a:spcPct val="0"/>
        </a:spcBef>
        <a:spcAft>
          <a:spcPct val="0"/>
        </a:spcAft>
        <a:defRPr sz="4400">
          <a:solidFill>
            <a:schemeClr val="tx2"/>
          </a:solidFill>
          <a:latin typeface="Lucida Grande"/>
          <a:ea typeface="ヒラギノ角ゴ Pro W3"/>
          <a:cs typeface="ヒラギノ角ゴ Pro W3"/>
        </a:defRPr>
      </a:lvl6pPr>
      <a:lvl7pPr marL="914400" algn="ctr" rtl="0" fontAlgn="base">
        <a:spcBef>
          <a:spcPct val="0"/>
        </a:spcBef>
        <a:spcAft>
          <a:spcPct val="0"/>
        </a:spcAft>
        <a:defRPr sz="4400">
          <a:solidFill>
            <a:schemeClr val="tx2"/>
          </a:solidFill>
          <a:latin typeface="Lucida Grande"/>
          <a:ea typeface="ヒラギノ角ゴ Pro W3"/>
          <a:cs typeface="ヒラギノ角ゴ Pro W3"/>
        </a:defRPr>
      </a:lvl7pPr>
      <a:lvl8pPr marL="1371600" algn="ctr" rtl="0" fontAlgn="base">
        <a:spcBef>
          <a:spcPct val="0"/>
        </a:spcBef>
        <a:spcAft>
          <a:spcPct val="0"/>
        </a:spcAft>
        <a:defRPr sz="4400">
          <a:solidFill>
            <a:schemeClr val="tx2"/>
          </a:solidFill>
          <a:latin typeface="Lucida Grande"/>
          <a:ea typeface="ヒラギノ角ゴ Pro W3"/>
          <a:cs typeface="ヒラギノ角ゴ Pro W3"/>
        </a:defRPr>
      </a:lvl8pPr>
      <a:lvl9pPr marL="1828800" algn="ctr" rtl="0" fontAlgn="base">
        <a:spcBef>
          <a:spcPct val="0"/>
        </a:spcBef>
        <a:spcAft>
          <a:spcPct val="0"/>
        </a:spcAft>
        <a:defRPr sz="4400">
          <a:solidFill>
            <a:schemeClr val="tx2"/>
          </a:solidFill>
          <a:latin typeface="Lucida Grande"/>
          <a:ea typeface="ヒラギノ角ゴ Pro W3"/>
          <a:cs typeface="ヒラギノ角ゴ Pro W3"/>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658" name="Picture 19" descr="SCI41098_PPT_Templates_bottom_STFC"/>
          <p:cNvPicPr>
            <a:picLocks noChangeAspect="1" noChangeArrowheads="1"/>
          </p:cNvPicPr>
          <p:nvPr/>
        </p:nvPicPr>
        <p:blipFill>
          <a:blip r:embed="rId13" cstate="print"/>
          <a:srcRect/>
          <a:stretch>
            <a:fillRect/>
          </a:stretch>
        </p:blipFill>
        <p:spPr bwMode="auto">
          <a:xfrm>
            <a:off x="0" y="5294313"/>
            <a:ext cx="9144000" cy="1563687"/>
          </a:xfrm>
          <a:prstGeom prst="rect">
            <a:avLst/>
          </a:prstGeom>
          <a:noFill/>
          <a:ln w="9525">
            <a:noFill/>
            <a:miter lim="800000"/>
            <a:headEnd/>
            <a:tailEnd/>
          </a:ln>
        </p:spPr>
      </p:pic>
      <p:sp>
        <p:nvSpPr>
          <p:cNvPr id="70659" name="Rectangle 2"/>
          <p:cNvSpPr>
            <a:spLocks noGrp="1" noChangeArrowheads="1"/>
          </p:cNvSpPr>
          <p:nvPr>
            <p:ph type="title"/>
          </p:nvPr>
        </p:nvSpPr>
        <p:spPr bwMode="auto">
          <a:xfrm>
            <a:off x="685800" y="3333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60" name="Rectangle 3"/>
          <p:cNvSpPr>
            <a:spLocks noGrp="1" noChangeArrowheads="1"/>
          </p:cNvSpPr>
          <p:nvPr>
            <p:ph type="body" idx="1"/>
          </p:nvPr>
        </p:nvSpPr>
        <p:spPr bwMode="auto">
          <a:xfrm>
            <a:off x="685800" y="1557338"/>
            <a:ext cx="7772400" cy="453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bwMode="auto">
          <a:xfrm>
            <a:off x="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Lucida Grande"/>
                <a:ea typeface="ヒラギノ角ゴ Pro W3"/>
                <a:cs typeface="ヒラギノ角ゴ Pro W3"/>
              </a:defRPr>
            </a:lvl1pPr>
          </a:lstStyle>
          <a:p>
            <a:pPr>
              <a:defRPr/>
            </a:pPr>
            <a:fld id="{4DCFB687-E78E-4367-9F16-C21C0B82D56C}" type="datetimeFigureOut">
              <a:rPr lang="en-US"/>
              <a:pPr>
                <a:defRPr/>
              </a:pPr>
              <a:t>10/7/2010</a:t>
            </a:fld>
            <a:endParaRPr lang="en-US"/>
          </a:p>
        </p:txBody>
      </p:sp>
    </p:spTree>
  </p:cSld>
  <p:clrMap bg1="lt1" tx1="dk1" bg2="lt2" tx2="dk2" accent1="accent1" accent2="accent2" accent3="accent3" accent4="accent4" accent5="accent5" accent6="accent6" hlink="hlink" folHlink="folHlink"/>
  <p:sldLayoutIdLst>
    <p:sldLayoutId id="2147484647" r:id="rId1"/>
    <p:sldLayoutId id="2147484646" r:id="rId2"/>
    <p:sldLayoutId id="2147484645" r:id="rId3"/>
    <p:sldLayoutId id="2147484644" r:id="rId4"/>
    <p:sldLayoutId id="2147484643" r:id="rId5"/>
    <p:sldLayoutId id="2147484642" r:id="rId6"/>
    <p:sldLayoutId id="2147484641" r:id="rId7"/>
    <p:sldLayoutId id="2147484640" r:id="rId8"/>
    <p:sldLayoutId id="2147484639" r:id="rId9"/>
    <p:sldLayoutId id="2147484638" r:id="rId10"/>
    <p:sldLayoutId id="2147484637" r:id="rId1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a:ea typeface="ヒラギノ角ゴ Pro W3" pitchFamily="48" charset="-128"/>
          <a:cs typeface="ヒラギノ角ゴ Pro W3"/>
        </a:defRPr>
      </a:lvl2pPr>
      <a:lvl3pPr algn="ctr" rtl="0" eaLnBrk="0" fontAlgn="base" hangingPunct="0">
        <a:spcBef>
          <a:spcPct val="0"/>
        </a:spcBef>
        <a:spcAft>
          <a:spcPct val="0"/>
        </a:spcAft>
        <a:defRPr sz="4400">
          <a:solidFill>
            <a:schemeClr val="tx2"/>
          </a:solidFill>
          <a:latin typeface="Lucida Grande"/>
          <a:ea typeface="ヒラギノ角ゴ Pro W3" pitchFamily="48" charset="-128"/>
          <a:cs typeface="ヒラギノ角ゴ Pro W3"/>
        </a:defRPr>
      </a:lvl3pPr>
      <a:lvl4pPr algn="ctr" rtl="0" eaLnBrk="0" fontAlgn="base" hangingPunct="0">
        <a:spcBef>
          <a:spcPct val="0"/>
        </a:spcBef>
        <a:spcAft>
          <a:spcPct val="0"/>
        </a:spcAft>
        <a:defRPr sz="4400">
          <a:solidFill>
            <a:schemeClr val="tx2"/>
          </a:solidFill>
          <a:latin typeface="Lucida Grande"/>
          <a:ea typeface="ヒラギノ角ゴ Pro W3" pitchFamily="48" charset="-128"/>
          <a:cs typeface="ヒラギノ角ゴ Pro W3"/>
        </a:defRPr>
      </a:lvl4pPr>
      <a:lvl5pPr algn="ctr" rtl="0" eaLnBrk="0" fontAlgn="base" hangingPunct="0">
        <a:spcBef>
          <a:spcPct val="0"/>
        </a:spcBef>
        <a:spcAft>
          <a:spcPct val="0"/>
        </a:spcAft>
        <a:defRPr sz="4400">
          <a:solidFill>
            <a:schemeClr val="tx2"/>
          </a:solidFill>
          <a:latin typeface="Lucida Grande"/>
          <a:ea typeface="ヒラギノ角ゴ Pro W3" pitchFamily="48" charset="-128"/>
          <a:cs typeface="ヒラギノ角ゴ Pro W3"/>
        </a:defRPr>
      </a:lvl5pPr>
      <a:lvl6pPr marL="457200" algn="ctr" rtl="0" fontAlgn="base">
        <a:spcBef>
          <a:spcPct val="0"/>
        </a:spcBef>
        <a:spcAft>
          <a:spcPct val="0"/>
        </a:spcAft>
        <a:defRPr sz="4400">
          <a:solidFill>
            <a:schemeClr val="tx2"/>
          </a:solidFill>
          <a:latin typeface="Lucida Grande"/>
          <a:ea typeface="ヒラギノ角ゴ Pro W3" pitchFamily="48" charset="-128"/>
        </a:defRPr>
      </a:lvl6pPr>
      <a:lvl7pPr marL="914400" algn="ctr" rtl="0" fontAlgn="base">
        <a:spcBef>
          <a:spcPct val="0"/>
        </a:spcBef>
        <a:spcAft>
          <a:spcPct val="0"/>
        </a:spcAft>
        <a:defRPr sz="4400">
          <a:solidFill>
            <a:schemeClr val="tx2"/>
          </a:solidFill>
          <a:latin typeface="Lucida Grande"/>
          <a:ea typeface="ヒラギノ角ゴ Pro W3" pitchFamily="48" charset="-128"/>
        </a:defRPr>
      </a:lvl7pPr>
      <a:lvl8pPr marL="1371600" algn="ctr" rtl="0" fontAlgn="base">
        <a:spcBef>
          <a:spcPct val="0"/>
        </a:spcBef>
        <a:spcAft>
          <a:spcPct val="0"/>
        </a:spcAft>
        <a:defRPr sz="4400">
          <a:solidFill>
            <a:schemeClr val="tx2"/>
          </a:solidFill>
          <a:latin typeface="Lucida Grande"/>
          <a:ea typeface="ヒラギノ角ゴ Pro W3" pitchFamily="48" charset="-128"/>
        </a:defRPr>
      </a:lvl8pPr>
      <a:lvl9pPr marL="1828800" algn="ctr" rtl="0" fontAlgn="base">
        <a:spcBef>
          <a:spcPct val="0"/>
        </a:spcBef>
        <a:spcAft>
          <a:spcPct val="0"/>
        </a:spcAft>
        <a:defRPr sz="4400">
          <a:solidFill>
            <a:schemeClr val="tx2"/>
          </a:solidFill>
          <a:latin typeface="Lucida Grande"/>
          <a:ea typeface="ヒラギノ角ゴ Pro W3"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685800" y="1447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947" name="Rectangle 3"/>
          <p:cNvSpPr>
            <a:spLocks noGrp="1" noChangeArrowheads="1"/>
          </p:cNvSpPr>
          <p:nvPr>
            <p:ph type="body" idx="1"/>
          </p:nvPr>
        </p:nvSpPr>
        <p:spPr bwMode="auto">
          <a:xfrm>
            <a:off x="685800" y="3048000"/>
            <a:ext cx="7772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Lucida Grande"/>
                <a:ea typeface="ヒラギノ角ゴ Pro W3"/>
                <a:cs typeface="ヒラギノ角ゴ Pro W3"/>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Lucida Grande"/>
                <a:ea typeface="ヒラギノ角ゴ Pro W3"/>
                <a:cs typeface="ヒラギノ角ゴ Pro W3"/>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Lucida Grande"/>
                <a:ea typeface="ヒラギノ角ゴ Pro W3"/>
                <a:cs typeface="ヒラギノ角ゴ Pro W3"/>
              </a:defRPr>
            </a:lvl1pPr>
          </a:lstStyle>
          <a:p>
            <a:pPr>
              <a:defRPr/>
            </a:pPr>
            <a:fld id="{439E3EED-320A-45AA-99BC-0E22CCBFE66A}" type="slidenum">
              <a:rPr lang="en-US"/>
              <a:pPr>
                <a:defRPr/>
              </a:pPr>
              <a:t>‹#›</a:t>
            </a:fld>
            <a:endParaRPr lang="en-US"/>
          </a:p>
        </p:txBody>
      </p:sp>
      <p:pic>
        <p:nvPicPr>
          <p:cNvPr id="82951" name="Picture 19" descr="STFC_top"/>
          <p:cNvPicPr>
            <a:picLocks noChangeAspect="1" noChangeArrowheads="1"/>
          </p:cNvPicPr>
          <p:nvPr userDrawn="1"/>
        </p:nvPicPr>
        <p:blipFill>
          <a:blip r:embed="rId11" cstate="print"/>
          <a:srcRect/>
          <a:stretch>
            <a:fillRect/>
          </a:stretch>
        </p:blipFill>
        <p:spPr bwMode="auto">
          <a:xfrm>
            <a:off x="0" y="0"/>
            <a:ext cx="9144000" cy="1439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56" r:id="rId1"/>
    <p:sldLayoutId id="2147484655" r:id="rId2"/>
    <p:sldLayoutId id="2147484654" r:id="rId3"/>
    <p:sldLayoutId id="2147484653" r:id="rId4"/>
    <p:sldLayoutId id="2147484652" r:id="rId5"/>
    <p:sldLayoutId id="2147484651" r:id="rId6"/>
    <p:sldLayoutId id="2147484650" r:id="rId7"/>
    <p:sldLayoutId id="2147484649" r:id="rId8"/>
    <p:sldLayoutId id="2147484648" r:id="rId9"/>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2pPr>
      <a:lvl3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3pPr>
      <a:lvl4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4pPr>
      <a:lvl5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cs typeface="ヒラギノ角ゴ Pro W3"/>
        </a:defRPr>
      </a:lvl5pPr>
      <a:lvl6pPr marL="457200" algn="ctr" rtl="0" fontAlgn="base">
        <a:spcBef>
          <a:spcPct val="0"/>
        </a:spcBef>
        <a:spcAft>
          <a:spcPct val="0"/>
        </a:spcAft>
        <a:defRPr sz="4400">
          <a:solidFill>
            <a:schemeClr val="tx2"/>
          </a:solidFill>
          <a:latin typeface="Lucida Grande" pitchFamily="84" charset="0"/>
          <a:ea typeface="ヒラギノ角ゴ Pro W3" pitchFamily="84" charset="-128"/>
        </a:defRPr>
      </a:lvl6pPr>
      <a:lvl7pPr marL="914400" algn="ctr" rtl="0" fontAlgn="base">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fontAlgn="base">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fontAlgn="base">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3186" name="Picture 19" descr="SCI41098_PPT_Templates_bottom_STFC"/>
          <p:cNvPicPr>
            <a:picLocks noChangeAspect="1" noChangeArrowheads="1"/>
          </p:cNvPicPr>
          <p:nvPr/>
        </p:nvPicPr>
        <p:blipFill>
          <a:blip r:embed="rId13" cstate="print"/>
          <a:srcRect/>
          <a:stretch>
            <a:fillRect/>
          </a:stretch>
        </p:blipFill>
        <p:spPr bwMode="auto">
          <a:xfrm>
            <a:off x="0" y="5294313"/>
            <a:ext cx="9144000" cy="1563687"/>
          </a:xfrm>
          <a:prstGeom prst="rect">
            <a:avLst/>
          </a:prstGeom>
          <a:noFill/>
          <a:ln w="9525">
            <a:noFill/>
            <a:miter lim="800000"/>
            <a:headEnd/>
            <a:tailEnd/>
          </a:ln>
        </p:spPr>
      </p:pic>
      <p:sp>
        <p:nvSpPr>
          <p:cNvPr id="93187" name="Rectangle 2"/>
          <p:cNvSpPr>
            <a:spLocks noGrp="1" noChangeArrowheads="1"/>
          </p:cNvSpPr>
          <p:nvPr>
            <p:ph type="title"/>
          </p:nvPr>
        </p:nvSpPr>
        <p:spPr bwMode="auto">
          <a:xfrm>
            <a:off x="685800" y="3333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3188" name="Rectangle 3"/>
          <p:cNvSpPr>
            <a:spLocks noGrp="1" noChangeArrowheads="1"/>
          </p:cNvSpPr>
          <p:nvPr>
            <p:ph type="body" idx="1"/>
          </p:nvPr>
        </p:nvSpPr>
        <p:spPr bwMode="auto">
          <a:xfrm>
            <a:off x="685800" y="1557338"/>
            <a:ext cx="7772400" cy="453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bwMode="auto">
          <a:xfrm>
            <a:off x="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Lucida Grande"/>
                <a:ea typeface="ヒラギノ角ゴ Pro W3"/>
                <a:cs typeface="+mn-cs"/>
              </a:defRPr>
            </a:lvl1pPr>
          </a:lstStyle>
          <a:p>
            <a:pPr>
              <a:defRPr/>
            </a:pPr>
            <a:fld id="{9F159B08-65DA-44A5-BA5F-AE8398C74D5D}" type="datetimeFigureOut">
              <a:rPr lang="en-US"/>
              <a:pPr>
                <a:defRPr/>
              </a:pPr>
              <a:t>10/7/2010</a:t>
            </a:fld>
            <a:endParaRPr lang="en-US"/>
          </a:p>
        </p:txBody>
      </p:sp>
    </p:spTree>
  </p:cSld>
  <p:clrMap bg1="lt1" tx1="dk1" bg2="lt2" tx2="dk2" accent1="accent1" accent2="accent2" accent3="accent3" accent4="accent4" accent5="accent5" accent6="accent6" hlink="hlink" folHlink="folHlink"/>
  <p:sldLayoutIdLst>
    <p:sldLayoutId id="2147484667" r:id="rId1"/>
    <p:sldLayoutId id="2147484666" r:id="rId2"/>
    <p:sldLayoutId id="2147484665" r:id="rId3"/>
    <p:sldLayoutId id="2147484664" r:id="rId4"/>
    <p:sldLayoutId id="2147484663" r:id="rId5"/>
    <p:sldLayoutId id="2147484662" r:id="rId6"/>
    <p:sldLayoutId id="2147484661" r:id="rId7"/>
    <p:sldLayoutId id="2147484660" r:id="rId8"/>
    <p:sldLayoutId id="2147484659" r:id="rId9"/>
    <p:sldLayoutId id="2147484658" r:id="rId10"/>
    <p:sldLayoutId id="21474846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a:ea typeface="ヒラギノ角ゴ Pro W3"/>
          <a:cs typeface="ヒラギノ角ゴ Pro W3"/>
        </a:defRPr>
      </a:lvl2pPr>
      <a:lvl3pPr algn="ctr" rtl="0" eaLnBrk="0" fontAlgn="base" hangingPunct="0">
        <a:spcBef>
          <a:spcPct val="0"/>
        </a:spcBef>
        <a:spcAft>
          <a:spcPct val="0"/>
        </a:spcAft>
        <a:defRPr sz="4400">
          <a:solidFill>
            <a:schemeClr val="tx2"/>
          </a:solidFill>
          <a:latin typeface="Lucida Grande"/>
          <a:ea typeface="ヒラギノ角ゴ Pro W3"/>
          <a:cs typeface="ヒラギノ角ゴ Pro W3"/>
        </a:defRPr>
      </a:lvl3pPr>
      <a:lvl4pPr algn="ctr" rtl="0" eaLnBrk="0" fontAlgn="base" hangingPunct="0">
        <a:spcBef>
          <a:spcPct val="0"/>
        </a:spcBef>
        <a:spcAft>
          <a:spcPct val="0"/>
        </a:spcAft>
        <a:defRPr sz="4400">
          <a:solidFill>
            <a:schemeClr val="tx2"/>
          </a:solidFill>
          <a:latin typeface="Lucida Grande"/>
          <a:ea typeface="ヒラギノ角ゴ Pro W3"/>
          <a:cs typeface="ヒラギノ角ゴ Pro W3"/>
        </a:defRPr>
      </a:lvl4pPr>
      <a:lvl5pPr algn="ctr" rtl="0" eaLnBrk="0" fontAlgn="base" hangingPunct="0">
        <a:spcBef>
          <a:spcPct val="0"/>
        </a:spcBef>
        <a:spcAft>
          <a:spcPct val="0"/>
        </a:spcAft>
        <a:defRPr sz="4400">
          <a:solidFill>
            <a:schemeClr val="tx2"/>
          </a:solidFill>
          <a:latin typeface="Lucida Grande"/>
          <a:ea typeface="ヒラギノ角ゴ Pro W3"/>
          <a:cs typeface="ヒラギノ角ゴ Pro W3"/>
        </a:defRPr>
      </a:lvl5pPr>
      <a:lvl6pPr marL="457200" algn="ctr" rtl="0" fontAlgn="base">
        <a:spcBef>
          <a:spcPct val="0"/>
        </a:spcBef>
        <a:spcAft>
          <a:spcPct val="0"/>
        </a:spcAft>
        <a:defRPr sz="4400">
          <a:solidFill>
            <a:schemeClr val="tx2"/>
          </a:solidFill>
          <a:latin typeface="Lucida Grande"/>
          <a:ea typeface="ヒラギノ角ゴ Pro W3"/>
          <a:cs typeface="ヒラギノ角ゴ Pro W3"/>
        </a:defRPr>
      </a:lvl6pPr>
      <a:lvl7pPr marL="914400" algn="ctr" rtl="0" fontAlgn="base">
        <a:spcBef>
          <a:spcPct val="0"/>
        </a:spcBef>
        <a:spcAft>
          <a:spcPct val="0"/>
        </a:spcAft>
        <a:defRPr sz="4400">
          <a:solidFill>
            <a:schemeClr val="tx2"/>
          </a:solidFill>
          <a:latin typeface="Lucida Grande"/>
          <a:ea typeface="ヒラギノ角ゴ Pro W3"/>
          <a:cs typeface="ヒラギノ角ゴ Pro W3"/>
        </a:defRPr>
      </a:lvl7pPr>
      <a:lvl8pPr marL="1371600" algn="ctr" rtl="0" fontAlgn="base">
        <a:spcBef>
          <a:spcPct val="0"/>
        </a:spcBef>
        <a:spcAft>
          <a:spcPct val="0"/>
        </a:spcAft>
        <a:defRPr sz="4400">
          <a:solidFill>
            <a:schemeClr val="tx2"/>
          </a:solidFill>
          <a:latin typeface="Lucida Grande"/>
          <a:ea typeface="ヒラギノ角ゴ Pro W3"/>
          <a:cs typeface="ヒラギノ角ゴ Pro W3"/>
        </a:defRPr>
      </a:lvl8pPr>
      <a:lvl9pPr marL="1828800" algn="ctr" rtl="0" fontAlgn="base">
        <a:spcBef>
          <a:spcPct val="0"/>
        </a:spcBef>
        <a:spcAft>
          <a:spcPct val="0"/>
        </a:spcAft>
        <a:defRPr sz="4400">
          <a:solidFill>
            <a:schemeClr val="tx2"/>
          </a:solidFill>
          <a:latin typeface="Lucida Grande"/>
          <a:ea typeface="ヒラギノ角ゴ Pro W3"/>
          <a:cs typeface="ヒラギノ角ゴ Pro W3"/>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9.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ctrTitle"/>
          </p:nvPr>
        </p:nvSpPr>
        <p:spPr>
          <a:xfrm>
            <a:off x="0" y="2286000"/>
            <a:ext cx="9144000" cy="1143000"/>
          </a:xfrm>
        </p:spPr>
        <p:txBody>
          <a:bodyPr/>
          <a:lstStyle/>
          <a:p>
            <a:pPr eaLnBrk="1" hangingPunct="1"/>
            <a:r>
              <a:rPr lang="en-GB" i="1" smtClean="0">
                <a:solidFill>
                  <a:srgbClr val="1E4649"/>
                </a:solidFill>
                <a:cs typeface="Arial" charset="0"/>
              </a:rPr>
              <a:t>Particle Physics, Nuclear Physics </a:t>
            </a:r>
            <a:br>
              <a:rPr lang="en-GB" i="1" smtClean="0">
                <a:solidFill>
                  <a:srgbClr val="1E4649"/>
                </a:solidFill>
                <a:cs typeface="Arial" charset="0"/>
              </a:rPr>
            </a:br>
            <a:r>
              <a:rPr lang="en-GB" i="1" smtClean="0">
                <a:solidFill>
                  <a:srgbClr val="1E4649"/>
                </a:solidFill>
                <a:cs typeface="Arial" charset="0"/>
              </a:rPr>
              <a:t>and Particle Astrophysics meeting</a:t>
            </a:r>
            <a:r>
              <a:rPr lang="en-GB" sz="4800" smtClean="0">
                <a:solidFill>
                  <a:srgbClr val="1E4649"/>
                </a:solidFill>
                <a:cs typeface="Arial" charset="0"/>
              </a:rPr>
              <a:t/>
            </a:r>
            <a:br>
              <a:rPr lang="en-GB" sz="4800" smtClean="0">
                <a:solidFill>
                  <a:srgbClr val="1E4649"/>
                </a:solidFill>
                <a:cs typeface="Arial" charset="0"/>
              </a:rPr>
            </a:br>
            <a:r>
              <a:rPr lang="en-GB" sz="1200" smtClean="0">
                <a:solidFill>
                  <a:srgbClr val="1E4649"/>
                </a:solidFill>
                <a:cs typeface="Arial" charset="0"/>
              </a:rPr>
              <a:t/>
            </a:r>
            <a:br>
              <a:rPr lang="en-GB" sz="1200" smtClean="0">
                <a:solidFill>
                  <a:srgbClr val="1E4649"/>
                </a:solidFill>
                <a:cs typeface="Arial" charset="0"/>
              </a:rPr>
            </a:br>
            <a:r>
              <a:rPr lang="en-GB" sz="2800" smtClean="0">
                <a:solidFill>
                  <a:srgbClr val="1E4649"/>
                </a:solidFill>
                <a:cs typeface="Arial" charset="0"/>
              </a:rPr>
              <a:t>October 2010</a:t>
            </a:r>
          </a:p>
        </p:txBody>
      </p:sp>
      <p:sp>
        <p:nvSpPr>
          <p:cNvPr id="118786" name="Rectangle 3"/>
          <p:cNvSpPr>
            <a:spLocks noGrp="1" noChangeArrowheads="1"/>
          </p:cNvSpPr>
          <p:nvPr>
            <p:ph type="subTitle" idx="1"/>
          </p:nvPr>
        </p:nvSpPr>
        <p:spPr>
          <a:xfrm>
            <a:off x="0" y="4292600"/>
            <a:ext cx="9144000" cy="1346200"/>
          </a:xfrm>
        </p:spPr>
        <p:txBody>
          <a:bodyPr/>
          <a:lstStyle/>
          <a:p>
            <a:pPr eaLnBrk="1" hangingPunct="1"/>
            <a:r>
              <a:rPr lang="en-GB" sz="2800" smtClean="0">
                <a:cs typeface="Arial" charset="0"/>
              </a:rPr>
              <a:t>John Womersley</a:t>
            </a:r>
          </a:p>
          <a:p>
            <a:pPr eaLnBrk="1" hangingPunct="1"/>
            <a:r>
              <a:rPr lang="en-GB" sz="2000" i="1" smtClean="0">
                <a:solidFill>
                  <a:schemeClr val="bg2"/>
                </a:solidFill>
                <a:cs typeface="Arial" charset="0"/>
              </a:rPr>
              <a:t>Director, Science Programmes, STFC</a:t>
            </a:r>
          </a:p>
          <a:p>
            <a:pPr eaLnBrk="1" hangingPunct="1"/>
            <a:endParaRPr lang="en-GB" sz="2400" i="1" smtClean="0">
              <a:solidFill>
                <a:schemeClr val="bg2"/>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idx="4294967295"/>
          </p:nvPr>
        </p:nvSpPr>
        <p:spPr>
          <a:xfrm>
            <a:off x="0" y="115888"/>
            <a:ext cx="9144000" cy="1143000"/>
          </a:xfrm>
        </p:spPr>
        <p:txBody>
          <a:bodyPr/>
          <a:lstStyle/>
          <a:p>
            <a:pPr eaLnBrk="1" hangingPunct="1"/>
            <a:r>
              <a:rPr lang="en-GB" sz="4000" b="1" smtClean="0">
                <a:solidFill>
                  <a:srgbClr val="1E4649"/>
                </a:solidFill>
                <a:latin typeface="Calibri" pitchFamily="34" charset="0"/>
                <a:cs typeface="Arial" charset="0"/>
              </a:rPr>
              <a:t>…and hence our plan for 2010-14</a:t>
            </a:r>
          </a:p>
        </p:txBody>
      </p:sp>
      <p:sp>
        <p:nvSpPr>
          <p:cNvPr id="136194" name="Content Placeholder 2"/>
          <p:cNvSpPr>
            <a:spLocks noGrp="1"/>
          </p:cNvSpPr>
          <p:nvPr>
            <p:ph idx="4294967295"/>
          </p:nvPr>
        </p:nvSpPr>
        <p:spPr>
          <a:xfrm>
            <a:off x="611188" y="1844675"/>
            <a:ext cx="8064500" cy="5183188"/>
          </a:xfrm>
        </p:spPr>
        <p:txBody>
          <a:bodyPr/>
          <a:lstStyle/>
          <a:p>
            <a:pPr eaLnBrk="1" hangingPunct="1">
              <a:spcBef>
                <a:spcPct val="0"/>
              </a:spcBef>
              <a:spcAft>
                <a:spcPts val="600"/>
              </a:spcAft>
            </a:pPr>
            <a:r>
              <a:rPr lang="en-GB" sz="2400" smtClean="0">
                <a:latin typeface="Calibri" pitchFamily="34" charset="0"/>
                <a:cs typeface="Arial" charset="0"/>
              </a:rPr>
              <a:t>Funding clearly constrained for the next four years </a:t>
            </a:r>
          </a:p>
          <a:p>
            <a:pPr eaLnBrk="1" hangingPunct="1">
              <a:spcBef>
                <a:spcPct val="0"/>
              </a:spcBef>
              <a:spcAft>
                <a:spcPts val="600"/>
              </a:spcAft>
            </a:pPr>
            <a:endParaRPr lang="en-GB" sz="1100" smtClean="0">
              <a:latin typeface="Calibri" pitchFamily="34" charset="0"/>
              <a:cs typeface="Arial" charset="0"/>
            </a:endParaRPr>
          </a:p>
          <a:p>
            <a:pPr eaLnBrk="1" hangingPunct="1">
              <a:spcBef>
                <a:spcPct val="0"/>
              </a:spcBef>
              <a:spcAft>
                <a:spcPts val="600"/>
              </a:spcAft>
            </a:pPr>
            <a:r>
              <a:rPr lang="en-GB" sz="2400" i="1" smtClean="0">
                <a:latin typeface="Calibri" pitchFamily="34" charset="0"/>
                <a:cs typeface="Arial" charset="0"/>
              </a:rPr>
              <a:t>But</a:t>
            </a:r>
            <a:r>
              <a:rPr lang="en-GB" sz="2400" smtClean="0">
                <a:latin typeface="Calibri" pitchFamily="34" charset="0"/>
                <a:cs typeface="Arial" charset="0"/>
              </a:rPr>
              <a:t> the importance of science is growing – scientific and technical innovation is increasingly key to our future prosperity, security and wellbeing</a:t>
            </a:r>
          </a:p>
          <a:p>
            <a:pPr eaLnBrk="1" hangingPunct="1">
              <a:spcBef>
                <a:spcPct val="0"/>
              </a:spcBef>
              <a:spcAft>
                <a:spcPts val="600"/>
              </a:spcAft>
            </a:pPr>
            <a:endParaRPr lang="en-GB" sz="1100" i="1" smtClean="0">
              <a:solidFill>
                <a:srgbClr val="1E4649"/>
              </a:solidFill>
              <a:latin typeface="Calibri" pitchFamily="34" charset="0"/>
              <a:cs typeface="Arial" charset="0"/>
            </a:endParaRPr>
          </a:p>
          <a:p>
            <a:pPr eaLnBrk="1" hangingPunct="1">
              <a:spcBef>
                <a:spcPct val="0"/>
              </a:spcBef>
              <a:spcAft>
                <a:spcPts val="600"/>
              </a:spcAft>
            </a:pPr>
            <a:r>
              <a:rPr lang="en-GB" sz="2400" smtClean="0">
                <a:solidFill>
                  <a:srgbClr val="1E4649"/>
                </a:solidFill>
                <a:latin typeface="Calibri" pitchFamily="34" charset="0"/>
                <a:cs typeface="Arial" charset="0"/>
              </a:rPr>
              <a:t>We</a:t>
            </a:r>
            <a:r>
              <a:rPr lang="en-GB" sz="2400" i="1" smtClean="0">
                <a:solidFill>
                  <a:srgbClr val="1E4649"/>
                </a:solidFill>
                <a:latin typeface="Calibri" pitchFamily="34" charset="0"/>
                <a:cs typeface="Arial" charset="0"/>
              </a:rPr>
              <a:t> </a:t>
            </a:r>
            <a:r>
              <a:rPr lang="en-GB" sz="2400" smtClean="0">
                <a:solidFill>
                  <a:srgbClr val="1E4649"/>
                </a:solidFill>
                <a:latin typeface="Calibri" pitchFamily="34" charset="0"/>
                <a:cs typeface="Arial" charset="0"/>
              </a:rPr>
              <a:t>need to find ways to maintain our scientific position on reduced funding levels without causing permanent damage to our long term prospects</a:t>
            </a:r>
            <a:endParaRPr lang="en-GB" sz="2400" i="1" smtClean="0">
              <a:solidFill>
                <a:srgbClr val="1E4649"/>
              </a:solidFill>
              <a:latin typeface="Calibri" pitchFamily="34" charset="0"/>
              <a:cs typeface="Arial" charset="0"/>
            </a:endParaRPr>
          </a:p>
          <a:p>
            <a:pPr eaLnBrk="1" hangingPunct="1"/>
            <a:endParaRPr lang="en-US" sz="2400" smtClean="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idx="4294967295"/>
          </p:nvPr>
        </p:nvSpPr>
        <p:spPr>
          <a:xfrm>
            <a:off x="0" y="115888"/>
            <a:ext cx="9144000" cy="1143000"/>
          </a:xfrm>
        </p:spPr>
        <p:txBody>
          <a:bodyPr/>
          <a:lstStyle/>
          <a:p>
            <a:pPr eaLnBrk="1" hangingPunct="1"/>
            <a:r>
              <a:rPr lang="en-GB" sz="4000" b="1" smtClean="0">
                <a:solidFill>
                  <a:srgbClr val="1E4649"/>
                </a:solidFill>
                <a:latin typeface="Calibri" pitchFamily="34" charset="0"/>
                <a:cs typeface="Arial" charset="0"/>
              </a:rPr>
              <a:t>and do great science…</a:t>
            </a:r>
          </a:p>
        </p:txBody>
      </p:sp>
      <p:sp>
        <p:nvSpPr>
          <p:cNvPr id="157699" name="Content Placeholder 2"/>
          <p:cNvSpPr>
            <a:spLocks noGrp="1"/>
          </p:cNvSpPr>
          <p:nvPr>
            <p:ph idx="4294967295"/>
          </p:nvPr>
        </p:nvSpPr>
        <p:spPr>
          <a:xfrm>
            <a:off x="0" y="4868863"/>
            <a:ext cx="9144000" cy="504825"/>
          </a:xfrm>
        </p:spPr>
        <p:txBody>
          <a:bodyPr/>
          <a:lstStyle/>
          <a:p>
            <a:pPr algn="ctr" eaLnBrk="1" hangingPunct="1">
              <a:buFontTx/>
              <a:buNone/>
            </a:pPr>
            <a:r>
              <a:rPr lang="en-US" sz="2400" dirty="0" smtClean="0">
                <a:latin typeface="Calibri" pitchFamily="34" charset="0"/>
                <a:cs typeface="Arial" charset="0"/>
              </a:rPr>
              <a:t>T2K barrel ECAL now installed in the ex-UA1 </a:t>
            </a:r>
            <a:r>
              <a:rPr lang="en-US" sz="2400" dirty="0" smtClean="0">
                <a:latin typeface="Calibri" pitchFamily="34" charset="0"/>
                <a:cs typeface="Arial" charset="0"/>
              </a:rPr>
              <a:t>magnet at J-PARC</a:t>
            </a:r>
            <a:endParaRPr lang="en-US" sz="2400" dirty="0" smtClean="0">
              <a:latin typeface="Calibri" pitchFamily="34" charset="0"/>
              <a:cs typeface="Arial" charset="0"/>
            </a:endParaRPr>
          </a:p>
        </p:txBody>
      </p:sp>
      <p:pic>
        <p:nvPicPr>
          <p:cNvPr id="157700" name="Picture 4" descr="DSC_0137"/>
          <p:cNvPicPr>
            <a:picLocks noChangeAspect="1" noChangeArrowheads="1"/>
          </p:cNvPicPr>
          <p:nvPr/>
        </p:nvPicPr>
        <p:blipFill>
          <a:blip r:embed="rId3" cstate="print"/>
          <a:srcRect/>
          <a:stretch>
            <a:fillRect/>
          </a:stretch>
        </p:blipFill>
        <p:spPr bwMode="auto">
          <a:xfrm>
            <a:off x="323850" y="1844675"/>
            <a:ext cx="4176713" cy="2797175"/>
          </a:xfrm>
          <a:prstGeom prst="rect">
            <a:avLst/>
          </a:prstGeom>
          <a:noFill/>
        </p:spPr>
      </p:pic>
      <p:pic>
        <p:nvPicPr>
          <p:cNvPr id="157701" name="Picture 5" descr="DSC_0141"/>
          <p:cNvPicPr>
            <a:picLocks noChangeAspect="1" noChangeArrowheads="1"/>
          </p:cNvPicPr>
          <p:nvPr/>
        </p:nvPicPr>
        <p:blipFill>
          <a:blip r:embed="rId4" cstate="print"/>
          <a:srcRect/>
          <a:stretch>
            <a:fillRect/>
          </a:stretch>
        </p:blipFill>
        <p:spPr bwMode="auto">
          <a:xfrm>
            <a:off x="4716463" y="1844675"/>
            <a:ext cx="4176712" cy="27971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idx="4294967295"/>
          </p:nvPr>
        </p:nvSpPr>
        <p:spPr>
          <a:xfrm>
            <a:off x="0" y="125413"/>
            <a:ext cx="9144000" cy="1143000"/>
          </a:xfrm>
        </p:spPr>
        <p:txBody>
          <a:bodyPr/>
          <a:lstStyle/>
          <a:p>
            <a:pPr eaLnBrk="1" hangingPunct="1"/>
            <a:endParaRPr lang="en-GB" sz="4000" b="1" smtClean="0">
              <a:solidFill>
                <a:srgbClr val="1E4649"/>
              </a:solidFill>
              <a:latin typeface="Calibri" pitchFamily="34" charset="0"/>
              <a:cs typeface="Arial" charset="0"/>
            </a:endParaRPr>
          </a:p>
        </p:txBody>
      </p:sp>
      <p:sp>
        <p:nvSpPr>
          <p:cNvPr id="138242" name="Content Placeholder 2"/>
          <p:cNvSpPr>
            <a:spLocks noGrp="1"/>
          </p:cNvSpPr>
          <p:nvPr>
            <p:ph idx="4294967295"/>
          </p:nvPr>
        </p:nvSpPr>
        <p:spPr>
          <a:xfrm>
            <a:off x="611188" y="1484313"/>
            <a:ext cx="8137525" cy="4751387"/>
          </a:xfrm>
        </p:spPr>
        <p:txBody>
          <a:bodyPr/>
          <a:lstStyle/>
          <a:p>
            <a:pPr eaLnBrk="1" hangingPunct="1">
              <a:spcBef>
                <a:spcPct val="0"/>
              </a:spcBef>
              <a:spcAft>
                <a:spcPts val="1200"/>
              </a:spcAft>
            </a:pPr>
            <a:r>
              <a:rPr lang="en-US" sz="2400" smtClean="0">
                <a:latin typeface="Calibri" pitchFamily="34" charset="0"/>
                <a:cs typeface="Arial" charset="0"/>
              </a:rPr>
              <a:t>Let’s assume our arguments are well received and we are successful in making the case</a:t>
            </a:r>
          </a:p>
          <a:p>
            <a:pPr eaLnBrk="1" hangingPunct="1">
              <a:spcBef>
                <a:spcPct val="0"/>
              </a:spcBef>
              <a:spcAft>
                <a:spcPts val="1200"/>
              </a:spcAft>
            </a:pPr>
            <a:r>
              <a:rPr lang="en-US" sz="2400" smtClean="0">
                <a:solidFill>
                  <a:srgbClr val="1E4649"/>
                </a:solidFill>
                <a:latin typeface="Calibri" pitchFamily="34" charset="0"/>
                <a:cs typeface="Arial" charset="0"/>
              </a:rPr>
              <a:t>this might mean that STFC does better than the –25% average across government: what if we ended up with</a:t>
            </a:r>
            <a:br>
              <a:rPr lang="en-US" sz="2400" smtClean="0">
                <a:solidFill>
                  <a:srgbClr val="1E4649"/>
                </a:solidFill>
                <a:latin typeface="Calibri" pitchFamily="34" charset="0"/>
                <a:cs typeface="Arial" charset="0"/>
              </a:rPr>
            </a:br>
            <a:r>
              <a:rPr lang="en-US" sz="2400" smtClean="0">
                <a:solidFill>
                  <a:srgbClr val="1E4649"/>
                </a:solidFill>
                <a:latin typeface="Calibri" pitchFamily="34" charset="0"/>
                <a:cs typeface="Arial" charset="0"/>
              </a:rPr>
              <a:t> –15% for example?</a:t>
            </a:r>
          </a:p>
          <a:p>
            <a:pPr eaLnBrk="1" hangingPunct="1">
              <a:spcBef>
                <a:spcPct val="0"/>
              </a:spcBef>
              <a:spcAft>
                <a:spcPts val="1200"/>
              </a:spcAft>
            </a:pPr>
            <a:r>
              <a:rPr lang="en-US" sz="2400" i="1" smtClean="0">
                <a:latin typeface="Calibri" pitchFamily="34" charset="0"/>
                <a:cs typeface="Arial" charset="0"/>
              </a:rPr>
              <a:t>We have therefore started to ask the research communities:</a:t>
            </a:r>
            <a:r>
              <a:rPr lang="en-US" sz="1200" i="1" smtClean="0">
                <a:latin typeface="Calibri" pitchFamily="34" charset="0"/>
                <a:cs typeface="Arial" charset="0"/>
              </a:rPr>
              <a:t>	</a:t>
            </a:r>
          </a:p>
          <a:p>
            <a:pPr eaLnBrk="1" hangingPunct="1">
              <a:spcBef>
                <a:spcPct val="0"/>
              </a:spcBef>
              <a:spcAft>
                <a:spcPts val="600"/>
              </a:spcAft>
              <a:buFontTx/>
              <a:buNone/>
            </a:pPr>
            <a:r>
              <a:rPr lang="en-US" sz="2400" i="1" smtClean="0">
                <a:solidFill>
                  <a:srgbClr val="006666"/>
                </a:solidFill>
                <a:latin typeface="Calibri" pitchFamily="34" charset="0"/>
                <a:cs typeface="Arial" charset="0"/>
              </a:rPr>
              <a:t>	If we are still faced with serious and real reductions, </a:t>
            </a:r>
            <a:br>
              <a:rPr lang="en-US" sz="2400" i="1" smtClean="0">
                <a:solidFill>
                  <a:srgbClr val="006666"/>
                </a:solidFill>
                <a:latin typeface="Calibri" pitchFamily="34" charset="0"/>
                <a:cs typeface="Arial" charset="0"/>
              </a:rPr>
            </a:br>
            <a:r>
              <a:rPr lang="en-US" sz="2400" i="1" smtClean="0">
                <a:solidFill>
                  <a:srgbClr val="006666"/>
                </a:solidFill>
                <a:latin typeface="Calibri" pitchFamily="34" charset="0"/>
                <a:cs typeface="Arial" charset="0"/>
              </a:rPr>
              <a:t>what is your vision for this area of research?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idx="4294967295"/>
          </p:nvPr>
        </p:nvSpPr>
        <p:spPr>
          <a:xfrm>
            <a:off x="0" y="0"/>
            <a:ext cx="9144000" cy="1143000"/>
          </a:xfrm>
        </p:spPr>
        <p:txBody>
          <a:bodyPr/>
          <a:lstStyle/>
          <a:p>
            <a:pPr eaLnBrk="1" hangingPunct="1"/>
            <a:r>
              <a:rPr lang="en-GB" sz="4000" b="1" smtClean="0">
                <a:solidFill>
                  <a:srgbClr val="1E4649"/>
                </a:solidFill>
                <a:latin typeface="Calibri" pitchFamily="34" charset="0"/>
                <a:cs typeface="Arial" charset="0"/>
              </a:rPr>
              <a:t>Some questions for today</a:t>
            </a:r>
          </a:p>
        </p:txBody>
      </p:sp>
      <p:sp>
        <p:nvSpPr>
          <p:cNvPr id="140290" name="Content Placeholder 2"/>
          <p:cNvSpPr>
            <a:spLocks noGrp="1"/>
          </p:cNvSpPr>
          <p:nvPr>
            <p:ph idx="4294967295"/>
          </p:nvPr>
        </p:nvSpPr>
        <p:spPr>
          <a:xfrm>
            <a:off x="611188" y="1125538"/>
            <a:ext cx="7921625" cy="5110162"/>
          </a:xfrm>
        </p:spPr>
        <p:txBody>
          <a:bodyPr/>
          <a:lstStyle/>
          <a:p>
            <a:pPr eaLnBrk="1" hangingPunct="1">
              <a:spcBef>
                <a:spcPct val="0"/>
              </a:spcBef>
              <a:spcAft>
                <a:spcPts val="600"/>
              </a:spcAft>
            </a:pPr>
            <a:r>
              <a:rPr lang="en-US" sz="2400" dirty="0" smtClean="0">
                <a:latin typeface="Calibri" pitchFamily="34" charset="0"/>
                <a:cs typeface="Arial" charset="0"/>
              </a:rPr>
              <a:t>Research concentration vs. maintaining national breadth (in support of undergraduate education)?</a:t>
            </a:r>
          </a:p>
          <a:p>
            <a:pPr lvl="1" eaLnBrk="1" hangingPunct="1">
              <a:spcBef>
                <a:spcPct val="0"/>
              </a:spcBef>
              <a:spcAft>
                <a:spcPts val="1200"/>
              </a:spcAft>
            </a:pPr>
            <a:r>
              <a:rPr lang="en-US" sz="2400" dirty="0" smtClean="0">
                <a:solidFill>
                  <a:srgbClr val="1E4649"/>
                </a:solidFill>
                <a:latin typeface="Calibri" pitchFamily="34" charset="0"/>
                <a:cs typeface="Arial" charset="0"/>
              </a:rPr>
              <a:t>Physics is already concentrated: 80% of STFC funding  goes to only 16 institutions</a:t>
            </a:r>
            <a:endParaRPr lang="en-US" sz="1800" dirty="0" smtClean="0">
              <a:solidFill>
                <a:srgbClr val="1E4649"/>
              </a:solidFill>
              <a:latin typeface="Calibri" pitchFamily="34" charset="0"/>
              <a:cs typeface="Arial" charset="0"/>
            </a:endParaRPr>
          </a:p>
          <a:p>
            <a:pPr eaLnBrk="1" hangingPunct="1">
              <a:spcBef>
                <a:spcPct val="0"/>
              </a:spcBef>
              <a:spcAft>
                <a:spcPts val="1200"/>
              </a:spcAft>
            </a:pPr>
            <a:r>
              <a:rPr lang="en-US" sz="2400" dirty="0" smtClean="0">
                <a:latin typeface="Calibri" pitchFamily="34" charset="0"/>
                <a:cs typeface="Arial" charset="0"/>
              </a:rPr>
              <a:t>University institutes/consortia to maintain critical mass in strategic but vulnerable science areas</a:t>
            </a:r>
          </a:p>
          <a:p>
            <a:pPr lvl="1" eaLnBrk="1" hangingPunct="1">
              <a:spcBef>
                <a:spcPct val="0"/>
              </a:spcBef>
              <a:spcAft>
                <a:spcPts val="1200"/>
              </a:spcAft>
            </a:pPr>
            <a:r>
              <a:rPr lang="en-US" sz="2400" dirty="0" smtClean="0">
                <a:solidFill>
                  <a:srgbClr val="1E4649"/>
                </a:solidFill>
                <a:latin typeface="Calibri" pitchFamily="34" charset="0"/>
                <a:cs typeface="Arial" charset="0"/>
              </a:rPr>
              <a:t>Nuclear Physics and Particle Astrophysics? </a:t>
            </a:r>
          </a:p>
          <a:p>
            <a:pPr eaLnBrk="1" hangingPunct="1">
              <a:spcBef>
                <a:spcPct val="0"/>
              </a:spcBef>
              <a:spcAft>
                <a:spcPts val="1200"/>
              </a:spcAft>
            </a:pPr>
            <a:r>
              <a:rPr lang="en-US" sz="2400" dirty="0" smtClean="0">
                <a:latin typeface="Calibri" pitchFamily="34" charset="0"/>
              </a:rPr>
              <a:t>Importance of studentship training schemes?</a:t>
            </a:r>
          </a:p>
          <a:p>
            <a:pPr eaLnBrk="1" hangingPunct="1">
              <a:spcBef>
                <a:spcPct val="0"/>
              </a:spcBef>
              <a:spcAft>
                <a:spcPts val="1200"/>
              </a:spcAft>
            </a:pPr>
            <a:r>
              <a:rPr lang="en-US" sz="2400" dirty="0" smtClean="0">
                <a:latin typeface="Calibri" pitchFamily="34" charset="0"/>
                <a:cs typeface="Arial" charset="0"/>
              </a:rPr>
              <a:t>Some </a:t>
            </a:r>
            <a:r>
              <a:rPr lang="en-US" sz="2400" dirty="0" smtClean="0">
                <a:latin typeface="Calibri" pitchFamily="34" charset="0"/>
                <a:cs typeface="Arial" charset="0"/>
              </a:rPr>
              <a:t>kind of fellowships scheme to retain key talented researchers in UK?</a:t>
            </a:r>
          </a:p>
          <a:p>
            <a:pPr eaLnBrk="1" hangingPunct="1">
              <a:spcBef>
                <a:spcPct val="0"/>
              </a:spcBef>
              <a:spcAft>
                <a:spcPts val="600"/>
              </a:spcAft>
            </a:pPr>
            <a:endParaRPr lang="en-US" sz="2400" dirty="0" smtClean="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Content Placeholder 2"/>
          <p:cNvSpPr>
            <a:spLocks noGrp="1"/>
          </p:cNvSpPr>
          <p:nvPr>
            <p:ph idx="4294967295"/>
          </p:nvPr>
        </p:nvSpPr>
        <p:spPr>
          <a:xfrm>
            <a:off x="611188" y="549275"/>
            <a:ext cx="7993062" cy="5686425"/>
          </a:xfrm>
        </p:spPr>
        <p:txBody>
          <a:bodyPr/>
          <a:lstStyle/>
          <a:p>
            <a:pPr eaLnBrk="1" hangingPunct="1">
              <a:spcBef>
                <a:spcPct val="0"/>
              </a:spcBef>
              <a:spcAft>
                <a:spcPts val="600"/>
              </a:spcAft>
            </a:pPr>
            <a:r>
              <a:rPr lang="en-US" sz="2400" dirty="0" smtClean="0">
                <a:latin typeface="Calibri" pitchFamily="34" charset="0"/>
                <a:cs typeface="Arial" charset="0"/>
              </a:rPr>
              <a:t>Role </a:t>
            </a:r>
            <a:r>
              <a:rPr lang="en-US" sz="2400" dirty="0" smtClean="0">
                <a:latin typeface="Calibri" pitchFamily="34" charset="0"/>
                <a:cs typeface="Arial" charset="0"/>
              </a:rPr>
              <a:t>of national laboratories</a:t>
            </a:r>
          </a:p>
          <a:p>
            <a:pPr lvl="1" eaLnBrk="1" hangingPunct="1">
              <a:spcBef>
                <a:spcPct val="0"/>
              </a:spcBef>
              <a:spcAft>
                <a:spcPts val="600"/>
              </a:spcAft>
            </a:pPr>
            <a:r>
              <a:rPr lang="en-US" sz="2400" dirty="0" smtClean="0">
                <a:solidFill>
                  <a:srgbClr val="1E4649"/>
                </a:solidFill>
                <a:latin typeface="Calibri" pitchFamily="34" charset="0"/>
                <a:cs typeface="Arial" charset="0"/>
              </a:rPr>
              <a:t>Greater </a:t>
            </a:r>
            <a:r>
              <a:rPr lang="en-US" sz="2400" dirty="0" err="1" smtClean="0">
                <a:solidFill>
                  <a:srgbClr val="1E4649"/>
                </a:solidFill>
                <a:latin typeface="Calibri" pitchFamily="34" charset="0"/>
                <a:cs typeface="Arial" charset="0"/>
              </a:rPr>
              <a:t>complementarity</a:t>
            </a:r>
            <a:r>
              <a:rPr lang="en-US" sz="2400" dirty="0" smtClean="0">
                <a:solidFill>
                  <a:srgbClr val="1E4649"/>
                </a:solidFill>
                <a:latin typeface="Calibri" pitchFamily="34" charset="0"/>
                <a:cs typeface="Arial" charset="0"/>
              </a:rPr>
              <a:t> (especially in areas such as particle physics) between technology role of labs and science exploitation role of universities </a:t>
            </a:r>
          </a:p>
          <a:p>
            <a:pPr lvl="1" eaLnBrk="1" hangingPunct="1">
              <a:spcBef>
                <a:spcPct val="0"/>
              </a:spcBef>
              <a:spcAft>
                <a:spcPts val="600"/>
              </a:spcAft>
            </a:pPr>
            <a:r>
              <a:rPr lang="en-US" sz="2400" dirty="0" smtClean="0">
                <a:solidFill>
                  <a:srgbClr val="1E4649"/>
                </a:solidFill>
                <a:latin typeface="Calibri" pitchFamily="34" charset="0"/>
                <a:cs typeface="Arial" charset="0"/>
              </a:rPr>
              <a:t>Concentration of research equipment at national </a:t>
            </a:r>
            <a:br>
              <a:rPr lang="en-US" sz="2400" dirty="0" smtClean="0">
                <a:solidFill>
                  <a:srgbClr val="1E4649"/>
                </a:solidFill>
                <a:latin typeface="Calibri" pitchFamily="34" charset="0"/>
                <a:cs typeface="Arial" charset="0"/>
              </a:rPr>
            </a:br>
            <a:r>
              <a:rPr lang="en-US" sz="2400" dirty="0" smtClean="0">
                <a:solidFill>
                  <a:srgbClr val="1E4649"/>
                </a:solidFill>
                <a:latin typeface="Calibri" pitchFamily="34" charset="0"/>
                <a:cs typeface="Arial" charset="0"/>
              </a:rPr>
              <a:t>laboratory sites</a:t>
            </a:r>
          </a:p>
          <a:p>
            <a:pPr eaLnBrk="1" hangingPunct="1">
              <a:spcBef>
                <a:spcPct val="0"/>
              </a:spcBef>
              <a:spcAft>
                <a:spcPts val="600"/>
              </a:spcAft>
            </a:pPr>
            <a:endParaRPr lang="en-US" sz="1000" dirty="0" smtClean="0">
              <a:latin typeface="Calibri" pitchFamily="34" charset="0"/>
              <a:cs typeface="Arial" charset="0"/>
            </a:endParaRPr>
          </a:p>
          <a:p>
            <a:pPr eaLnBrk="1" hangingPunct="1">
              <a:spcBef>
                <a:spcPct val="0"/>
              </a:spcBef>
              <a:spcAft>
                <a:spcPts val="600"/>
              </a:spcAft>
            </a:pPr>
            <a:r>
              <a:rPr lang="en-US" sz="2400" dirty="0" smtClean="0">
                <a:latin typeface="Calibri" pitchFamily="34" charset="0"/>
                <a:cs typeface="Arial" charset="0"/>
              </a:rPr>
              <a:t>What </a:t>
            </a:r>
            <a:r>
              <a:rPr lang="en-US" sz="2400" dirty="0" smtClean="0">
                <a:latin typeface="Calibri" pitchFamily="34" charset="0"/>
                <a:cs typeface="Arial" charset="0"/>
              </a:rPr>
              <a:t>capabilities (or technologies) have the greatest potential to contribute to the global challenges (health, energy, environment, security) and how best could these be exploited?</a:t>
            </a:r>
          </a:p>
          <a:p>
            <a:pPr eaLnBrk="1" hangingPunct="1">
              <a:spcBef>
                <a:spcPct val="0"/>
              </a:spcBef>
              <a:spcAft>
                <a:spcPts val="600"/>
              </a:spcAft>
            </a:pPr>
            <a:endParaRPr lang="en-US" sz="2400" dirty="0" smtClean="0">
              <a:latin typeface="Calibri" pitchFamily="34" charset="0"/>
              <a:cs typeface="Arial" charset="0"/>
            </a:endParaRPr>
          </a:p>
          <a:p>
            <a:pPr lvl="1" eaLnBrk="1" hangingPunct="1">
              <a:spcBef>
                <a:spcPct val="0"/>
              </a:spcBef>
              <a:spcAft>
                <a:spcPts val="600"/>
              </a:spcAft>
            </a:pPr>
            <a:endParaRPr lang="en-US" sz="2000" dirty="0" smtClean="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idx="4294967295"/>
          </p:nvPr>
        </p:nvSpPr>
        <p:spPr>
          <a:xfrm>
            <a:off x="0" y="0"/>
            <a:ext cx="9144000" cy="1143000"/>
          </a:xfrm>
        </p:spPr>
        <p:txBody>
          <a:bodyPr/>
          <a:lstStyle/>
          <a:p>
            <a:pPr eaLnBrk="1" hangingPunct="1"/>
            <a:r>
              <a:rPr lang="en-GB" sz="4000" b="1" dirty="0" smtClean="0">
                <a:solidFill>
                  <a:srgbClr val="1E4649"/>
                </a:solidFill>
                <a:latin typeface="Calibri" pitchFamily="34" charset="0"/>
                <a:cs typeface="Arial" charset="0"/>
              </a:rPr>
              <a:t>Grant Funding Mechanisms Review</a:t>
            </a:r>
          </a:p>
        </p:txBody>
      </p:sp>
      <p:sp>
        <p:nvSpPr>
          <p:cNvPr id="140290" name="Content Placeholder 2"/>
          <p:cNvSpPr>
            <a:spLocks noGrp="1"/>
          </p:cNvSpPr>
          <p:nvPr>
            <p:ph idx="4294967295"/>
          </p:nvPr>
        </p:nvSpPr>
        <p:spPr>
          <a:xfrm>
            <a:off x="611188" y="1125538"/>
            <a:ext cx="7921625" cy="5110162"/>
          </a:xfrm>
        </p:spPr>
        <p:txBody>
          <a:bodyPr/>
          <a:lstStyle/>
          <a:p>
            <a:pPr eaLnBrk="1" hangingPunct="1">
              <a:spcBef>
                <a:spcPct val="0"/>
              </a:spcBef>
              <a:spcAft>
                <a:spcPts val="600"/>
              </a:spcAft>
            </a:pPr>
            <a:r>
              <a:rPr lang="en-US" sz="2400" dirty="0" smtClean="0">
                <a:latin typeface="Calibri" pitchFamily="34" charset="0"/>
                <a:cs typeface="Arial" charset="0"/>
              </a:rPr>
              <a:t>Panel chaired </a:t>
            </a:r>
            <a:r>
              <a:rPr lang="en-US" sz="2400" dirty="0" smtClean="0">
                <a:latin typeface="Calibri" pitchFamily="34" charset="0"/>
                <a:cs typeface="Arial" charset="0"/>
              </a:rPr>
              <a:t>by James </a:t>
            </a:r>
            <a:r>
              <a:rPr lang="en-US" sz="2400" dirty="0" err="1" smtClean="0">
                <a:latin typeface="Calibri" pitchFamily="34" charset="0"/>
                <a:cs typeface="Arial" charset="0"/>
              </a:rPr>
              <a:t>Stirling</a:t>
            </a:r>
            <a:r>
              <a:rPr lang="en-US" sz="2400" dirty="0" smtClean="0">
                <a:latin typeface="Calibri" pitchFamily="34" charset="0"/>
                <a:cs typeface="Arial" charset="0"/>
              </a:rPr>
              <a:t> </a:t>
            </a:r>
            <a:r>
              <a:rPr lang="en-US" sz="2400" dirty="0" smtClean="0">
                <a:latin typeface="Calibri" pitchFamily="34" charset="0"/>
                <a:cs typeface="Arial" charset="0"/>
              </a:rPr>
              <a:t>reviewed </a:t>
            </a:r>
            <a:r>
              <a:rPr lang="en-US" sz="2400" dirty="0" smtClean="0">
                <a:latin typeface="Calibri" pitchFamily="34" charset="0"/>
                <a:cs typeface="Arial" charset="0"/>
              </a:rPr>
              <a:t>grant funding </a:t>
            </a:r>
            <a:r>
              <a:rPr lang="en-US" sz="2400" dirty="0" smtClean="0">
                <a:latin typeface="Calibri" pitchFamily="34" charset="0"/>
                <a:cs typeface="Arial" charset="0"/>
              </a:rPr>
              <a:t>mechanisms in PP, NP and A</a:t>
            </a:r>
            <a:endParaRPr lang="en-US" sz="2400" dirty="0" smtClean="0">
              <a:latin typeface="Calibri" pitchFamily="34" charset="0"/>
              <a:cs typeface="Arial" charset="0"/>
            </a:endParaRPr>
          </a:p>
          <a:p>
            <a:pPr eaLnBrk="1" hangingPunct="1">
              <a:spcBef>
                <a:spcPct val="0"/>
              </a:spcBef>
              <a:spcAft>
                <a:spcPts val="600"/>
              </a:spcAft>
            </a:pPr>
            <a:r>
              <a:rPr lang="en-US" sz="2400" dirty="0" smtClean="0">
                <a:latin typeface="Calibri" pitchFamily="34" charset="0"/>
                <a:cs typeface="Arial" charset="0"/>
              </a:rPr>
              <a:t>Carried out consultation </a:t>
            </a:r>
            <a:r>
              <a:rPr lang="en-US" sz="2400" dirty="0" smtClean="0">
                <a:latin typeface="Calibri" pitchFamily="34" charset="0"/>
                <a:cs typeface="Arial" charset="0"/>
              </a:rPr>
              <a:t>on three possible options</a:t>
            </a:r>
          </a:p>
          <a:p>
            <a:pPr eaLnBrk="1" hangingPunct="1">
              <a:spcBef>
                <a:spcPct val="0"/>
              </a:spcBef>
              <a:spcAft>
                <a:spcPts val="600"/>
              </a:spcAft>
            </a:pPr>
            <a:r>
              <a:rPr lang="en-US" sz="2400" dirty="0" smtClean="0">
                <a:latin typeface="Calibri" pitchFamily="34" charset="0"/>
                <a:cs typeface="Arial" charset="0"/>
              </a:rPr>
              <a:t>Panel’s </a:t>
            </a:r>
            <a:r>
              <a:rPr lang="en-US" sz="2400" dirty="0" smtClean="0">
                <a:latin typeface="Calibri" pitchFamily="34" charset="0"/>
                <a:cs typeface="Arial" charset="0"/>
              </a:rPr>
              <a:t>recommended option takes </a:t>
            </a:r>
            <a:r>
              <a:rPr lang="en-US" sz="2400" dirty="0" smtClean="0">
                <a:latin typeface="Calibri" pitchFamily="34" charset="0"/>
                <a:cs typeface="Arial" charset="0"/>
              </a:rPr>
              <a:t>account of consultation inputs and </a:t>
            </a:r>
            <a:r>
              <a:rPr lang="en-US" sz="2400" dirty="0" smtClean="0">
                <a:latin typeface="Calibri" pitchFamily="34" charset="0"/>
                <a:cs typeface="Arial" charset="0"/>
              </a:rPr>
              <a:t>is</a:t>
            </a:r>
            <a:r>
              <a:rPr lang="en-US" sz="2400" dirty="0" smtClean="0">
                <a:latin typeface="Calibri" pitchFamily="34" charset="0"/>
                <a:cs typeface="Arial" charset="0"/>
              </a:rPr>
              <a:t> </a:t>
            </a:r>
            <a:r>
              <a:rPr lang="en-US" sz="2400" dirty="0" smtClean="0">
                <a:latin typeface="Calibri" pitchFamily="34" charset="0"/>
                <a:cs typeface="Arial" charset="0"/>
              </a:rPr>
              <a:t>not exactly any of the </a:t>
            </a:r>
            <a:r>
              <a:rPr lang="en-US" sz="2400" dirty="0" smtClean="0">
                <a:latin typeface="Calibri" pitchFamily="34" charset="0"/>
                <a:cs typeface="Arial" charset="0"/>
              </a:rPr>
              <a:t>three options proposed</a:t>
            </a:r>
            <a:endParaRPr lang="en-US" sz="2400" dirty="0" smtClean="0">
              <a:latin typeface="Calibri" pitchFamily="34" charset="0"/>
              <a:cs typeface="Arial" charset="0"/>
            </a:endParaRPr>
          </a:p>
          <a:p>
            <a:pPr eaLnBrk="1" hangingPunct="1">
              <a:spcBef>
                <a:spcPct val="0"/>
              </a:spcBef>
              <a:spcAft>
                <a:spcPts val="600"/>
              </a:spcAft>
            </a:pPr>
            <a:r>
              <a:rPr lang="en-US" sz="2400" dirty="0" smtClean="0">
                <a:latin typeface="Calibri" pitchFamily="34" charset="0"/>
                <a:cs typeface="Arial" charset="0"/>
              </a:rPr>
              <a:t>Will continue to allow for long term support for ongoing research efforts</a:t>
            </a:r>
          </a:p>
          <a:p>
            <a:pPr eaLnBrk="1" hangingPunct="1">
              <a:spcBef>
                <a:spcPct val="0"/>
              </a:spcBef>
              <a:spcAft>
                <a:spcPts val="600"/>
              </a:spcAft>
            </a:pPr>
            <a:r>
              <a:rPr lang="en-US" sz="2400" dirty="0" smtClean="0">
                <a:latin typeface="Calibri" pitchFamily="34" charset="0"/>
                <a:cs typeface="Arial" charset="0"/>
              </a:rPr>
              <a:t>Consistent </a:t>
            </a:r>
            <a:r>
              <a:rPr lang="en-US" sz="2400" dirty="0" smtClean="0">
                <a:latin typeface="Calibri" pitchFamily="34" charset="0"/>
                <a:cs typeface="Arial" charset="0"/>
              </a:rPr>
              <a:t>with </a:t>
            </a:r>
            <a:r>
              <a:rPr lang="en-US" sz="2400" dirty="0" smtClean="0">
                <a:latin typeface="Calibri" pitchFamily="34" charset="0"/>
                <a:cs typeface="Arial" charset="0"/>
              </a:rPr>
              <a:t>need for administration </a:t>
            </a:r>
            <a:r>
              <a:rPr lang="en-US" sz="2400" dirty="0" smtClean="0">
                <a:latin typeface="Calibri" pitchFamily="34" charset="0"/>
                <a:cs typeface="Arial" charset="0"/>
              </a:rPr>
              <a:t>savings</a:t>
            </a:r>
          </a:p>
          <a:p>
            <a:pPr lvl="1" eaLnBrk="1" hangingPunct="1">
              <a:spcBef>
                <a:spcPct val="0"/>
              </a:spcBef>
              <a:spcAft>
                <a:spcPts val="600"/>
              </a:spcAft>
            </a:pPr>
            <a:r>
              <a:rPr lang="en-US" sz="2000" dirty="0" smtClean="0">
                <a:latin typeface="Calibri" pitchFamily="34" charset="0"/>
                <a:cs typeface="Arial" charset="0"/>
              </a:rPr>
              <a:t>a streamlined, simpler system</a:t>
            </a:r>
          </a:p>
          <a:p>
            <a:pPr eaLnBrk="1" hangingPunct="1">
              <a:spcBef>
                <a:spcPct val="0"/>
              </a:spcBef>
              <a:spcAft>
                <a:spcPts val="600"/>
              </a:spcAft>
            </a:pPr>
            <a:r>
              <a:rPr lang="en-US" sz="2400" dirty="0" smtClean="0">
                <a:latin typeface="Calibri" pitchFamily="34" charset="0"/>
                <a:cs typeface="Arial" charset="0"/>
              </a:rPr>
              <a:t>Recommendations presented </a:t>
            </a:r>
            <a:r>
              <a:rPr lang="en-US" sz="2400" dirty="0" smtClean="0">
                <a:latin typeface="Calibri" pitchFamily="34" charset="0"/>
                <a:cs typeface="Arial" charset="0"/>
              </a:rPr>
              <a:t>to PPAN, </a:t>
            </a:r>
            <a:r>
              <a:rPr lang="en-US" sz="2400" dirty="0" smtClean="0">
                <a:latin typeface="Calibri" pitchFamily="34" charset="0"/>
                <a:cs typeface="Arial" charset="0"/>
              </a:rPr>
              <a:t>goes </a:t>
            </a:r>
            <a:r>
              <a:rPr lang="en-US" sz="2400" dirty="0" smtClean="0">
                <a:latin typeface="Calibri" pitchFamily="34" charset="0"/>
                <a:cs typeface="Arial" charset="0"/>
              </a:rPr>
              <a:t>to Science Board next week and Council later this month </a:t>
            </a:r>
          </a:p>
          <a:p>
            <a:pPr eaLnBrk="1" hangingPunct="1">
              <a:spcBef>
                <a:spcPct val="0"/>
              </a:spcBef>
              <a:spcAft>
                <a:spcPts val="600"/>
              </a:spcAft>
            </a:pPr>
            <a:endParaRPr lang="en-US" sz="2400" dirty="0" smtClean="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txBox="1">
            <a:spLocks noChangeArrowheads="1"/>
          </p:cNvSpPr>
          <p:nvPr/>
        </p:nvSpPr>
        <p:spPr bwMode="auto">
          <a:xfrm>
            <a:off x="0" y="2286000"/>
            <a:ext cx="9144000" cy="1143000"/>
          </a:xfrm>
          <a:prstGeom prst="rect">
            <a:avLst/>
          </a:prstGeom>
          <a:noFill/>
          <a:ln w="9525">
            <a:noFill/>
            <a:miter lim="800000"/>
            <a:headEnd/>
            <a:tailEnd/>
          </a:ln>
        </p:spPr>
        <p:txBody>
          <a:bodyPr anchor="ctr"/>
          <a:lstStyle/>
          <a:p>
            <a:pPr algn="ctr"/>
            <a:r>
              <a:rPr lang="en-GB" sz="4000" b="1">
                <a:solidFill>
                  <a:srgbClr val="1E4649"/>
                </a:solidFill>
                <a:latin typeface="Calibri" pitchFamily="34" charset="0"/>
                <a:cs typeface="Arial" charset="0"/>
              </a:rPr>
              <a:t>discussion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Picture 5"/>
          <p:cNvPicPr>
            <a:picLocks noChangeAspect="1" noChangeArrowheads="1"/>
          </p:cNvPicPr>
          <p:nvPr/>
        </p:nvPicPr>
        <p:blipFill>
          <a:blip r:embed="rId3" cstate="print"/>
          <a:srcRect/>
          <a:stretch>
            <a:fillRect/>
          </a:stretch>
        </p:blipFill>
        <p:spPr bwMode="auto">
          <a:xfrm>
            <a:off x="1979613" y="0"/>
            <a:ext cx="5448300" cy="686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2"/>
          <p:cNvSpPr>
            <a:spLocks noGrp="1"/>
          </p:cNvSpPr>
          <p:nvPr>
            <p:ph idx="4294967295"/>
          </p:nvPr>
        </p:nvSpPr>
        <p:spPr>
          <a:xfrm>
            <a:off x="611188" y="1052513"/>
            <a:ext cx="8353425" cy="5183187"/>
          </a:xfrm>
        </p:spPr>
        <p:txBody>
          <a:bodyPr/>
          <a:lstStyle/>
          <a:p>
            <a:pPr eaLnBrk="1" hangingPunct="1">
              <a:spcBef>
                <a:spcPct val="0"/>
              </a:spcBef>
              <a:spcAft>
                <a:spcPts val="600"/>
              </a:spcAft>
            </a:pPr>
            <a:r>
              <a:rPr lang="en-US" sz="2400" dirty="0" smtClean="0">
                <a:latin typeface="Calibri" pitchFamily="34" charset="0"/>
                <a:cs typeface="Arial" charset="0"/>
              </a:rPr>
              <a:t>On </a:t>
            </a:r>
            <a:r>
              <a:rPr lang="en-US" sz="2400" dirty="0" smtClean="0">
                <a:latin typeface="Calibri" pitchFamily="34" charset="0"/>
                <a:cs typeface="Arial" charset="0"/>
              </a:rPr>
              <a:t>20 October </a:t>
            </a:r>
            <a:r>
              <a:rPr lang="en-US" sz="2400" dirty="0" smtClean="0">
                <a:latin typeface="Calibri" pitchFamily="34" charset="0"/>
                <a:cs typeface="Arial" charset="0"/>
              </a:rPr>
              <a:t>the </a:t>
            </a:r>
            <a:r>
              <a:rPr lang="en-US" sz="2400" dirty="0" smtClean="0">
                <a:latin typeface="Calibri" pitchFamily="34" charset="0"/>
                <a:cs typeface="Arial" charset="0"/>
              </a:rPr>
              <a:t>government will announce </a:t>
            </a:r>
            <a:r>
              <a:rPr lang="en-US" sz="2400" dirty="0" smtClean="0">
                <a:latin typeface="Calibri" pitchFamily="34" charset="0"/>
                <a:cs typeface="Arial" charset="0"/>
              </a:rPr>
              <a:t>major </a:t>
            </a:r>
            <a:r>
              <a:rPr lang="en-US" sz="2400" dirty="0" smtClean="0">
                <a:latin typeface="Calibri" pitchFamily="34" charset="0"/>
                <a:cs typeface="Arial" charset="0"/>
              </a:rPr>
              <a:t>reductions in spending over the next four years</a:t>
            </a:r>
          </a:p>
          <a:p>
            <a:pPr lvl="1" eaLnBrk="1" hangingPunct="1">
              <a:spcBef>
                <a:spcPct val="0"/>
              </a:spcBef>
              <a:spcAft>
                <a:spcPts val="1200"/>
              </a:spcAft>
            </a:pPr>
            <a:r>
              <a:rPr lang="en-US" sz="2400" dirty="0" smtClean="0">
                <a:solidFill>
                  <a:srgbClr val="1E4649"/>
                </a:solidFill>
                <a:latin typeface="Calibri" pitchFamily="34" charset="0"/>
                <a:cs typeface="Arial" charset="0"/>
              </a:rPr>
              <a:t>Average 25% across all departments </a:t>
            </a:r>
          </a:p>
          <a:p>
            <a:pPr lvl="1" eaLnBrk="1" hangingPunct="1">
              <a:spcBef>
                <a:spcPct val="0"/>
              </a:spcBef>
              <a:spcAft>
                <a:spcPts val="1200"/>
              </a:spcAft>
            </a:pPr>
            <a:r>
              <a:rPr lang="en-US" sz="2400" dirty="0" smtClean="0">
                <a:solidFill>
                  <a:srgbClr val="1E4649"/>
                </a:solidFill>
                <a:latin typeface="Calibri" pitchFamily="34" charset="0"/>
                <a:cs typeface="Arial" charset="0"/>
              </a:rPr>
              <a:t>Also imposing unilateral 33% cut in “administration”</a:t>
            </a:r>
          </a:p>
          <a:p>
            <a:pPr eaLnBrk="1" hangingPunct="1">
              <a:spcBef>
                <a:spcPct val="0"/>
              </a:spcBef>
              <a:spcAft>
                <a:spcPts val="1200"/>
              </a:spcAft>
            </a:pPr>
            <a:r>
              <a:rPr lang="en-US" sz="2400" dirty="0" smtClean="0">
                <a:latin typeface="Calibri" pitchFamily="34" charset="0"/>
                <a:cs typeface="Arial" charset="0"/>
              </a:rPr>
              <a:t>Ministers &amp; Treasury appear to accept value of publicly funded science research to the taxpayer</a:t>
            </a:r>
          </a:p>
          <a:p>
            <a:pPr lvl="1" eaLnBrk="1" hangingPunct="1">
              <a:spcBef>
                <a:spcPct val="0"/>
              </a:spcBef>
              <a:spcAft>
                <a:spcPts val="600"/>
              </a:spcAft>
            </a:pPr>
            <a:r>
              <a:rPr lang="en-US" sz="2400" dirty="0" smtClean="0">
                <a:solidFill>
                  <a:srgbClr val="1E4649"/>
                </a:solidFill>
                <a:latin typeface="Calibri" pitchFamily="34" charset="0"/>
                <a:cs typeface="Arial" charset="0"/>
              </a:rPr>
              <a:t>Economic impact</a:t>
            </a:r>
          </a:p>
          <a:p>
            <a:pPr lvl="1" eaLnBrk="1" hangingPunct="1">
              <a:spcBef>
                <a:spcPct val="0"/>
              </a:spcBef>
              <a:spcAft>
                <a:spcPts val="600"/>
              </a:spcAft>
            </a:pPr>
            <a:r>
              <a:rPr lang="en-US" sz="2400" dirty="0" smtClean="0">
                <a:solidFill>
                  <a:srgbClr val="1E4649"/>
                </a:solidFill>
                <a:latin typeface="Calibri" pitchFamily="34" charset="0"/>
                <a:cs typeface="Arial" charset="0"/>
              </a:rPr>
              <a:t>PhD </a:t>
            </a:r>
            <a:r>
              <a:rPr lang="en-US" sz="2400" dirty="0" smtClean="0">
                <a:solidFill>
                  <a:srgbClr val="1E4649"/>
                </a:solidFill>
                <a:latin typeface="Calibri" pitchFamily="34" charset="0"/>
                <a:cs typeface="Arial" charset="0"/>
              </a:rPr>
              <a:t>training</a:t>
            </a:r>
          </a:p>
          <a:p>
            <a:pPr eaLnBrk="1" hangingPunct="1">
              <a:spcBef>
                <a:spcPct val="0"/>
              </a:spcBef>
              <a:spcAft>
                <a:spcPts val="600"/>
              </a:spcAft>
              <a:buNone/>
            </a:pPr>
            <a:r>
              <a:rPr lang="en-US" dirty="0" smtClean="0">
                <a:solidFill>
                  <a:srgbClr val="1E4649"/>
                </a:solidFill>
                <a:latin typeface="Calibri" pitchFamily="34" charset="0"/>
                <a:cs typeface="Arial" charset="0"/>
              </a:rPr>
              <a:t>	</a:t>
            </a:r>
            <a:r>
              <a:rPr lang="en-US" dirty="0" smtClean="0">
                <a:latin typeface="Calibri" pitchFamily="34" charset="0"/>
                <a:cs typeface="Arial" charset="0"/>
              </a:rPr>
              <a:t>…</a:t>
            </a:r>
            <a:r>
              <a:rPr lang="en-US" dirty="0" smtClean="0">
                <a:solidFill>
                  <a:srgbClr val="1E4649"/>
                </a:solidFill>
                <a:latin typeface="Calibri" pitchFamily="34" charset="0"/>
                <a:cs typeface="Arial" charset="0"/>
              </a:rPr>
              <a:t> </a:t>
            </a:r>
            <a:r>
              <a:rPr lang="en-US" sz="2400" dirty="0" smtClean="0">
                <a:latin typeface="Calibri" pitchFamily="34" charset="0"/>
                <a:cs typeface="Arial" charset="0"/>
              </a:rPr>
              <a:t>but </a:t>
            </a:r>
            <a:r>
              <a:rPr lang="en-US" sz="2400" dirty="0" smtClean="0">
                <a:latin typeface="Calibri" pitchFamily="34" charset="0"/>
                <a:cs typeface="Arial" charset="0"/>
              </a:rPr>
              <a:t>they’ve also made clear science won’t escape cuts</a:t>
            </a:r>
          </a:p>
        </p:txBody>
      </p:sp>
      <p:sp>
        <p:nvSpPr>
          <p:cNvPr id="120834" name="Title 1"/>
          <p:cNvSpPr>
            <a:spLocks noGrp="1"/>
          </p:cNvSpPr>
          <p:nvPr>
            <p:ph type="title" idx="4294967295"/>
          </p:nvPr>
        </p:nvSpPr>
        <p:spPr>
          <a:xfrm>
            <a:off x="0" y="0"/>
            <a:ext cx="9144000" cy="1143000"/>
          </a:xfrm>
        </p:spPr>
        <p:txBody>
          <a:bodyPr/>
          <a:lstStyle/>
          <a:p>
            <a:pPr eaLnBrk="1" hangingPunct="1"/>
            <a:r>
              <a:rPr lang="en-GB" sz="4000" b="1" smtClean="0">
                <a:solidFill>
                  <a:srgbClr val="1E4649"/>
                </a:solidFill>
                <a:latin typeface="Calibri" pitchFamily="34" charset="0"/>
                <a:cs typeface="Arial" charset="0"/>
              </a:rPr>
              <a:t>Spending Review 2010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81" name="Picture 2" descr="Factfile UK public spending chart"/>
          <p:cNvPicPr>
            <a:picLocks noChangeAspect="1" noChangeArrowheads="1"/>
          </p:cNvPicPr>
          <p:nvPr/>
        </p:nvPicPr>
        <p:blipFill>
          <a:blip r:embed="rId3" cstate="print"/>
          <a:srcRect/>
          <a:stretch>
            <a:fillRect/>
          </a:stretch>
        </p:blipFill>
        <p:spPr bwMode="auto">
          <a:xfrm>
            <a:off x="0" y="992188"/>
            <a:ext cx="9144000" cy="5676900"/>
          </a:xfrm>
          <a:prstGeom prst="rect">
            <a:avLst/>
          </a:prstGeom>
          <a:noFill/>
          <a:ln w="9525">
            <a:noFill/>
            <a:miter lim="800000"/>
            <a:headEnd/>
            <a:tailEnd/>
          </a:ln>
        </p:spPr>
      </p:pic>
      <p:cxnSp>
        <p:nvCxnSpPr>
          <p:cNvPr id="5" name="Straight Arrow Connector 4"/>
          <p:cNvCxnSpPr/>
          <p:nvPr/>
        </p:nvCxnSpPr>
        <p:spPr>
          <a:xfrm rot="16200000" flipH="1">
            <a:off x="2267744" y="937419"/>
            <a:ext cx="792163" cy="35877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22883" name="TextBox 13"/>
          <p:cNvSpPr txBox="1">
            <a:spLocks noChangeArrowheads="1"/>
          </p:cNvSpPr>
          <p:nvPr/>
        </p:nvSpPr>
        <p:spPr bwMode="auto">
          <a:xfrm>
            <a:off x="1476375" y="360363"/>
            <a:ext cx="1833563" cy="366712"/>
          </a:xfrm>
          <a:prstGeom prst="rect">
            <a:avLst/>
          </a:prstGeom>
          <a:solidFill>
            <a:srgbClr val="FF0000"/>
          </a:solidFill>
          <a:ln w="9525">
            <a:noFill/>
            <a:miter lim="800000"/>
            <a:headEnd/>
            <a:tailEnd/>
          </a:ln>
        </p:spPr>
        <p:txBody>
          <a:bodyPr wrap="none">
            <a:spAutoFit/>
          </a:bodyPr>
          <a:lstStyle/>
          <a:p>
            <a:r>
              <a:rPr lang="en-GB" sz="1800">
                <a:solidFill>
                  <a:srgbClr val="FFFFFF"/>
                </a:solidFill>
                <a:latin typeface="Calibri" pitchFamily="34" charset="0"/>
              </a:rPr>
              <a:t>Research councils</a:t>
            </a:r>
          </a:p>
        </p:txBody>
      </p:sp>
      <p:sp>
        <p:nvSpPr>
          <p:cNvPr id="15" name="Rectangle 14"/>
          <p:cNvSpPr/>
          <p:nvPr/>
        </p:nvSpPr>
        <p:spPr>
          <a:xfrm>
            <a:off x="0" y="6284913"/>
            <a:ext cx="9144000" cy="54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cs typeface="ヒラギノ角ゴ Pro W3"/>
            </a:endParaRPr>
          </a:p>
        </p:txBody>
      </p:sp>
    </p:spTree>
  </p:cSld>
  <p:clrMapOvr>
    <a:masterClrMapping/>
  </p:clrMapOvr>
  <p:transition advTm="14745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4"/>
          <p:cNvPicPr>
            <a:picLocks noChangeAspect="1" noChangeArrowheads="1"/>
          </p:cNvPicPr>
          <p:nvPr/>
        </p:nvPicPr>
        <p:blipFill>
          <a:blip r:embed="rId3" cstate="print"/>
          <a:srcRect/>
          <a:stretch>
            <a:fillRect/>
          </a:stretch>
        </p:blipFill>
        <p:spPr bwMode="auto">
          <a:xfrm>
            <a:off x="1979613" y="404813"/>
            <a:ext cx="5113337" cy="495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6977" name="Picture 3" descr="shutterstock_8986105.jpg"/>
          <p:cNvPicPr>
            <a:picLocks noChangeAspect="1"/>
          </p:cNvPicPr>
          <p:nvPr/>
        </p:nvPicPr>
        <p:blipFill>
          <a:blip r:embed="rId3" cstate="print"/>
          <a:srcRect/>
          <a:stretch>
            <a:fillRect/>
          </a:stretch>
        </p:blipFill>
        <p:spPr bwMode="auto">
          <a:xfrm>
            <a:off x="6443663" y="4298950"/>
            <a:ext cx="2700337" cy="2559050"/>
          </a:xfrm>
          <a:prstGeom prst="rect">
            <a:avLst/>
          </a:prstGeom>
          <a:noFill/>
          <a:ln w="9525">
            <a:noFill/>
            <a:miter lim="800000"/>
            <a:headEnd/>
            <a:tailEnd/>
          </a:ln>
        </p:spPr>
      </p:pic>
      <p:sp>
        <p:nvSpPr>
          <p:cNvPr id="126978" name="Title 1"/>
          <p:cNvSpPr>
            <a:spLocks noGrp="1"/>
          </p:cNvSpPr>
          <p:nvPr>
            <p:ph type="title" idx="4294967295"/>
          </p:nvPr>
        </p:nvSpPr>
        <p:spPr>
          <a:xfrm>
            <a:off x="0" y="0"/>
            <a:ext cx="9144000" cy="1143000"/>
          </a:xfrm>
        </p:spPr>
        <p:txBody>
          <a:bodyPr/>
          <a:lstStyle/>
          <a:p>
            <a:pPr eaLnBrk="1" hangingPunct="1"/>
            <a:r>
              <a:rPr lang="en-GB" sz="4000" b="1" smtClean="0">
                <a:solidFill>
                  <a:srgbClr val="1E4649"/>
                </a:solidFill>
                <a:latin typeface="Calibri" pitchFamily="34" charset="0"/>
                <a:cs typeface="Arial" charset="0"/>
              </a:rPr>
              <a:t>Spending Review 2010 Timeline</a:t>
            </a:r>
          </a:p>
        </p:txBody>
      </p:sp>
      <p:sp>
        <p:nvSpPr>
          <p:cNvPr id="126979" name="Content Placeholder 2"/>
          <p:cNvSpPr>
            <a:spLocks noGrp="1"/>
          </p:cNvSpPr>
          <p:nvPr>
            <p:ph idx="4294967295"/>
          </p:nvPr>
        </p:nvSpPr>
        <p:spPr>
          <a:xfrm>
            <a:off x="611188" y="981075"/>
            <a:ext cx="8532812" cy="5254625"/>
          </a:xfrm>
        </p:spPr>
        <p:txBody>
          <a:bodyPr/>
          <a:lstStyle/>
          <a:p>
            <a:pPr eaLnBrk="1" hangingPunct="1">
              <a:spcBef>
                <a:spcPct val="0"/>
              </a:spcBef>
              <a:spcAft>
                <a:spcPts val="1200"/>
              </a:spcAft>
            </a:pPr>
            <a:r>
              <a:rPr lang="en-US" sz="2400" smtClean="0">
                <a:latin typeface="Calibri" pitchFamily="34" charset="0"/>
                <a:cs typeface="Arial" charset="0"/>
              </a:rPr>
              <a:t>BIS are in final negotiations with Treasury</a:t>
            </a:r>
          </a:p>
          <a:p>
            <a:pPr eaLnBrk="1" hangingPunct="1">
              <a:spcBef>
                <a:spcPct val="0"/>
              </a:spcBef>
              <a:spcAft>
                <a:spcPts val="600"/>
              </a:spcAft>
            </a:pPr>
            <a:r>
              <a:rPr lang="en-US" sz="2400" smtClean="0">
                <a:latin typeface="Calibri" pitchFamily="34" charset="0"/>
                <a:cs typeface="Arial" charset="0"/>
              </a:rPr>
              <a:t>Research Councils are continuing to iterate with BIS</a:t>
            </a:r>
          </a:p>
          <a:p>
            <a:pPr lvl="1" eaLnBrk="1" hangingPunct="1">
              <a:spcBef>
                <a:spcPct val="0"/>
              </a:spcBef>
              <a:spcAft>
                <a:spcPts val="600"/>
              </a:spcAft>
            </a:pPr>
            <a:r>
              <a:rPr lang="en-US" sz="2400" smtClean="0">
                <a:solidFill>
                  <a:srgbClr val="1E4649"/>
                </a:solidFill>
                <a:latin typeface="Calibri" pitchFamily="34" charset="0"/>
                <a:cs typeface="Arial" charset="0"/>
              </a:rPr>
              <a:t>Describing impact of various funding scenarios</a:t>
            </a:r>
          </a:p>
          <a:p>
            <a:pPr lvl="1" eaLnBrk="1" hangingPunct="1">
              <a:spcBef>
                <a:spcPct val="0"/>
              </a:spcBef>
              <a:spcAft>
                <a:spcPts val="1200"/>
              </a:spcAft>
            </a:pPr>
            <a:r>
              <a:rPr lang="en-US" sz="2400" smtClean="0">
                <a:solidFill>
                  <a:srgbClr val="1E4649"/>
                </a:solidFill>
                <a:latin typeface="Calibri" pitchFamily="34" charset="0"/>
                <a:cs typeface="Arial" charset="0"/>
              </a:rPr>
              <a:t>Addressing specific requests </a:t>
            </a:r>
          </a:p>
          <a:p>
            <a:pPr eaLnBrk="1" hangingPunct="1">
              <a:spcBef>
                <a:spcPct val="0"/>
              </a:spcBef>
              <a:spcAft>
                <a:spcPts val="1200"/>
              </a:spcAft>
            </a:pPr>
            <a:r>
              <a:rPr lang="en-US" sz="2400" smtClean="0">
                <a:latin typeface="Calibri" pitchFamily="34" charset="0"/>
                <a:cs typeface="Arial" charset="0"/>
              </a:rPr>
              <a:t>Final BIS allocation will be confirmed on October 20</a:t>
            </a:r>
            <a:r>
              <a:rPr lang="en-US" sz="2400" baseline="30000" smtClean="0">
                <a:latin typeface="Calibri" pitchFamily="34" charset="0"/>
                <a:cs typeface="Arial" charset="0"/>
              </a:rPr>
              <a:t>th</a:t>
            </a:r>
            <a:r>
              <a:rPr lang="en-US" sz="2400" smtClean="0">
                <a:latin typeface="Calibri" pitchFamily="34" charset="0"/>
                <a:cs typeface="Arial" charset="0"/>
              </a:rPr>
              <a:t> as part of a public announcement of the SR outcome</a:t>
            </a:r>
          </a:p>
          <a:p>
            <a:pPr eaLnBrk="1" hangingPunct="1">
              <a:spcBef>
                <a:spcPct val="0"/>
              </a:spcBef>
              <a:spcAft>
                <a:spcPts val="600"/>
              </a:spcAft>
            </a:pPr>
            <a:r>
              <a:rPr lang="en-US" sz="2400" smtClean="0">
                <a:latin typeface="Calibri" pitchFamily="34" charset="0"/>
                <a:cs typeface="Arial" charset="0"/>
              </a:rPr>
              <a:t>BIS will then carry out their internal review </a:t>
            </a:r>
          </a:p>
          <a:p>
            <a:pPr eaLnBrk="1" hangingPunct="1">
              <a:spcBef>
                <a:spcPct val="0"/>
              </a:spcBef>
              <a:spcAft>
                <a:spcPts val="600"/>
              </a:spcAft>
            </a:pPr>
            <a:r>
              <a:rPr lang="en-US" sz="2400" smtClean="0">
                <a:latin typeface="Calibri" pitchFamily="34" charset="0"/>
                <a:cs typeface="Arial" charset="0"/>
              </a:rPr>
              <a:t>We may know the individual Research </a:t>
            </a:r>
            <a:br>
              <a:rPr lang="en-US" sz="2400" smtClean="0">
                <a:latin typeface="Calibri" pitchFamily="34" charset="0"/>
                <a:cs typeface="Arial" charset="0"/>
              </a:rPr>
            </a:br>
            <a:r>
              <a:rPr lang="en-US" sz="2400" smtClean="0">
                <a:latin typeface="Calibri" pitchFamily="34" charset="0"/>
                <a:cs typeface="Arial" charset="0"/>
              </a:rPr>
              <a:t>Council budgets by December? Earlier?</a:t>
            </a:r>
          </a:p>
          <a:p>
            <a:pPr lvl="1" eaLnBrk="1" hangingPunct="1"/>
            <a:endParaRPr lang="en-US" sz="2000" smtClean="0">
              <a:latin typeface="Calibri" pitchFamily="34" charset="0"/>
              <a:cs typeface="Arial" charset="0"/>
            </a:endParaRPr>
          </a:p>
          <a:p>
            <a:pPr lvl="1" eaLnBrk="1" hangingPunct="1"/>
            <a:endParaRPr lang="en-US" sz="2000" smtClean="0">
              <a:latin typeface="Calibri" pitchFamily="34" charset="0"/>
              <a:cs typeface="Arial" charset="0"/>
            </a:endParaRPr>
          </a:p>
          <a:p>
            <a:pPr eaLnBrk="1" hangingPunct="1"/>
            <a:endParaRPr lang="en-US" sz="2400" smtClean="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idx="4294967295"/>
          </p:nvPr>
        </p:nvSpPr>
        <p:spPr>
          <a:xfrm>
            <a:off x="0" y="0"/>
            <a:ext cx="9144000" cy="2000240"/>
          </a:xfrm>
        </p:spPr>
        <p:txBody>
          <a:bodyPr/>
          <a:lstStyle/>
          <a:p>
            <a:pPr eaLnBrk="1" hangingPunct="1"/>
            <a:r>
              <a:rPr lang="en-GB" sz="4000" b="1" dirty="0" smtClean="0">
                <a:solidFill>
                  <a:srgbClr val="1E4649"/>
                </a:solidFill>
                <a:latin typeface="Calibri" pitchFamily="34" charset="0"/>
                <a:cs typeface="Arial" charset="0"/>
              </a:rPr>
              <a:t>Scenarios</a:t>
            </a:r>
          </a:p>
        </p:txBody>
      </p:sp>
      <p:graphicFrame>
        <p:nvGraphicFramePr>
          <p:cNvPr id="159773" name="Group 29"/>
          <p:cNvGraphicFramePr>
            <a:graphicFrameLocks noGrp="1"/>
          </p:cNvGraphicFramePr>
          <p:nvPr/>
        </p:nvGraphicFramePr>
        <p:xfrm>
          <a:off x="1524000" y="2000239"/>
          <a:ext cx="6096000" cy="2428892"/>
        </p:xfrm>
        <a:graphic>
          <a:graphicData uri="http://schemas.openxmlformats.org/drawingml/2006/table">
            <a:tbl>
              <a:tblPr/>
              <a:tblGrid>
                <a:gridCol w="2032000"/>
                <a:gridCol w="2032000"/>
                <a:gridCol w="2032000"/>
              </a:tblGrid>
              <a:tr h="6069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Calibri" pitchFamily="34" charset="0"/>
                        <a:ea typeface="ヒラギノ角ゴ Pro W3"/>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bg1"/>
                          </a:solidFill>
                          <a:effectLst/>
                          <a:latin typeface="Calibri" pitchFamily="34" charset="0"/>
                          <a:ea typeface="ヒラギノ角ゴ Pro W3"/>
                          <a:cs typeface="Arial" pitchFamily="34" charset="0"/>
                        </a:rPr>
                        <a:t>Near cash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bg1"/>
                          </a:solidFill>
                          <a:effectLst/>
                          <a:latin typeface="Calibri" pitchFamily="34" charset="0"/>
                          <a:ea typeface="ヒラギノ角ゴ Pro W3"/>
                          <a:cs typeface="Arial" pitchFamily="34" charset="0"/>
                        </a:rPr>
                        <a:t>Capital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r>
              <a:tr h="6080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ヒラギノ角ゴ Pro W3"/>
                          <a:cs typeface="Arial"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ヒラギノ角ゴ Pro W3"/>
                          <a:cs typeface="Arial" pitchFamily="34" charset="0"/>
                        </a:rPr>
                        <a:t>flat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ヒラギノ角ゴ Pro W3"/>
                          <a:cs typeface="Arial" pitchFamily="34" charset="0"/>
                        </a:rPr>
                        <a:t>-33%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95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ヒラギノ角ゴ Pro W3"/>
                          <a:cs typeface="Arial" pitchFamily="34" charset="0"/>
                        </a:rPr>
                        <a: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ヒラギノ角ゴ Pro W3"/>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ヒラギノ角ゴ Pro W3"/>
                          <a:cs typeface="Arial" pitchFamily="34" charset="0"/>
                        </a:rPr>
                        <a:t>-33%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95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ヒラギノ角ゴ Pro W3"/>
                          <a:cs typeface="Arial" pitchFamily="34" charset="0"/>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ea typeface="ヒラギノ角ゴ Pro W3"/>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ea typeface="ヒラギノ角ゴ Pro W3"/>
                          <a:cs typeface="Arial" pitchFamily="34" charset="0"/>
                        </a:rPr>
                        <a:t>-50%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048" name="Text Box 30"/>
          <p:cNvSpPr txBox="1">
            <a:spLocks noChangeArrowheads="1"/>
          </p:cNvSpPr>
          <p:nvPr/>
        </p:nvSpPr>
        <p:spPr bwMode="auto">
          <a:xfrm>
            <a:off x="468313" y="4889500"/>
            <a:ext cx="7991475" cy="1006475"/>
          </a:xfrm>
          <a:prstGeom prst="rect">
            <a:avLst/>
          </a:prstGeom>
          <a:noFill/>
          <a:ln w="9525">
            <a:noFill/>
            <a:miter lim="800000"/>
            <a:headEnd/>
            <a:tailEnd/>
          </a:ln>
        </p:spPr>
        <p:txBody>
          <a:bodyPr>
            <a:spAutoFit/>
          </a:bodyPr>
          <a:lstStyle/>
          <a:p>
            <a:r>
              <a:rPr lang="en-GB" sz="2000">
                <a:latin typeface="Calibri" pitchFamily="34" charset="0"/>
                <a:cs typeface="Arial" charset="0"/>
              </a:rPr>
              <a:t>Government’s targets are over four years and with respect to an inflating baseline, so their “25% reduction” is equivalent to </a:t>
            </a:r>
            <a:br>
              <a:rPr lang="en-GB" sz="2000">
                <a:latin typeface="Calibri" pitchFamily="34" charset="0"/>
                <a:cs typeface="Arial" charset="0"/>
              </a:rPr>
            </a:br>
            <a:r>
              <a:rPr lang="en-GB" sz="2000">
                <a:latin typeface="Calibri" pitchFamily="34" charset="0"/>
                <a:cs typeface="Arial" charset="0"/>
              </a:rPr>
              <a:t>a reduction of about 15% in cash terms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idx="4294967295"/>
          </p:nvPr>
        </p:nvSpPr>
        <p:spPr>
          <a:xfrm>
            <a:off x="684213" y="0"/>
            <a:ext cx="7772400" cy="1143000"/>
          </a:xfrm>
        </p:spPr>
        <p:txBody>
          <a:bodyPr/>
          <a:lstStyle/>
          <a:p>
            <a:r>
              <a:rPr lang="en-GB" sz="3600" b="1" dirty="0" smtClean="0">
                <a:solidFill>
                  <a:schemeClr val="accent1">
                    <a:lumMod val="25000"/>
                  </a:schemeClr>
                </a:solidFill>
                <a:latin typeface="Calibri" pitchFamily="34" charset="0"/>
              </a:rPr>
              <a:t>Delivery plan status</a:t>
            </a:r>
          </a:p>
        </p:txBody>
      </p:sp>
      <p:sp>
        <p:nvSpPr>
          <p:cNvPr id="131074" name="Rectangle 3"/>
          <p:cNvSpPr>
            <a:spLocks noGrp="1" noChangeArrowheads="1"/>
          </p:cNvSpPr>
          <p:nvPr>
            <p:ph type="body" idx="4294967295"/>
          </p:nvPr>
        </p:nvSpPr>
        <p:spPr>
          <a:xfrm>
            <a:off x="685800" y="1125538"/>
            <a:ext cx="8207375" cy="4970462"/>
          </a:xfrm>
        </p:spPr>
        <p:txBody>
          <a:bodyPr/>
          <a:lstStyle/>
          <a:p>
            <a:pPr eaLnBrk="1" hangingPunct="1">
              <a:lnSpc>
                <a:spcPct val="90000"/>
              </a:lnSpc>
            </a:pPr>
            <a:r>
              <a:rPr lang="en-US" sz="2400" smtClean="0">
                <a:latin typeface="Calibri" pitchFamily="34" charset="0"/>
              </a:rPr>
              <a:t>Must address the 33% reduction in administration costs under all scenarios</a:t>
            </a:r>
          </a:p>
          <a:p>
            <a:pPr eaLnBrk="1" hangingPunct="1">
              <a:lnSpc>
                <a:spcPct val="90000"/>
              </a:lnSpc>
            </a:pPr>
            <a:r>
              <a:rPr lang="en-US" sz="2400" smtClean="0">
                <a:latin typeface="Calibri" pitchFamily="34" charset="0"/>
              </a:rPr>
              <a:t>Assuming that the STFC budget is partitioned into 3 areas; International subs, UK facilities, and core programme, and applying the scenarios separately to each area.</a:t>
            </a:r>
          </a:p>
          <a:p>
            <a:pPr eaLnBrk="1" hangingPunct="1">
              <a:lnSpc>
                <a:spcPct val="90000"/>
              </a:lnSpc>
            </a:pPr>
            <a:r>
              <a:rPr lang="en-US" sz="2400" smtClean="0">
                <a:latin typeface="Calibri" pitchFamily="34" charset="0"/>
              </a:rPr>
              <a:t>Assuming full international compensation for currency fluctuations and transfer of space programme to UKSA.</a:t>
            </a:r>
          </a:p>
          <a:p>
            <a:pPr eaLnBrk="1" hangingPunct="1">
              <a:lnSpc>
                <a:spcPct val="90000"/>
              </a:lnSpc>
            </a:pPr>
            <a:r>
              <a:rPr lang="en-US" sz="2400" smtClean="0">
                <a:latin typeface="Calibri" pitchFamily="34" charset="0"/>
              </a:rPr>
              <a:t>STFC Council CSR Planning Group developed delivery plan, taking input from Science Board.</a:t>
            </a:r>
          </a:p>
          <a:p>
            <a:pPr eaLnBrk="1" hangingPunct="1">
              <a:lnSpc>
                <a:spcPct val="90000"/>
              </a:lnSpc>
            </a:pPr>
            <a:r>
              <a:rPr lang="en-US" sz="2400" smtClean="0">
                <a:latin typeface="Calibri" pitchFamily="34" charset="0"/>
              </a:rPr>
              <a:t>Most recent information to BIS on 30 September; we are continuing to respond to questions and expect more “homework” </a:t>
            </a:r>
            <a:endParaRPr lang="en-US" smtClean="0">
              <a:latin typeface="Calibri" pitchFamily="34" charset="0"/>
            </a:endParaRPr>
          </a:p>
          <a:p>
            <a:pPr>
              <a:lnSpc>
                <a:spcPct val="90000"/>
              </a:lnSpc>
            </a:pPr>
            <a:endParaRPr lang="en-GB" sz="24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idx="4294967295"/>
          </p:nvPr>
        </p:nvSpPr>
        <p:spPr>
          <a:xfrm>
            <a:off x="0" y="260350"/>
            <a:ext cx="9144000" cy="1143000"/>
          </a:xfrm>
        </p:spPr>
        <p:txBody>
          <a:bodyPr/>
          <a:lstStyle/>
          <a:p>
            <a:pPr eaLnBrk="1" hangingPunct="1"/>
            <a:r>
              <a:rPr lang="en-GB" sz="4000" b="1" smtClean="0">
                <a:solidFill>
                  <a:srgbClr val="1E4649"/>
                </a:solidFill>
                <a:latin typeface="Calibri" pitchFamily="34" charset="0"/>
                <a:cs typeface="Arial" charset="0"/>
              </a:rPr>
              <a:t>Why fund science in 2010?</a:t>
            </a:r>
          </a:p>
        </p:txBody>
      </p:sp>
      <p:sp>
        <p:nvSpPr>
          <p:cNvPr id="132098" name="Content Placeholder 2"/>
          <p:cNvSpPr>
            <a:spLocks noGrp="1"/>
          </p:cNvSpPr>
          <p:nvPr>
            <p:ph idx="4294967295"/>
          </p:nvPr>
        </p:nvSpPr>
        <p:spPr>
          <a:xfrm>
            <a:off x="4140200" y="1557338"/>
            <a:ext cx="4537075" cy="3429000"/>
          </a:xfrm>
        </p:spPr>
        <p:txBody>
          <a:bodyPr/>
          <a:lstStyle/>
          <a:p>
            <a:pPr marL="461963" indent="-461963" eaLnBrk="1" hangingPunct="1">
              <a:spcBef>
                <a:spcPct val="0"/>
              </a:spcBef>
              <a:spcAft>
                <a:spcPts val="600"/>
              </a:spcAft>
              <a:buFontTx/>
              <a:buAutoNum type="arabicPeriod"/>
            </a:pPr>
            <a:r>
              <a:rPr lang="en-GB" sz="2400" b="1" smtClean="0">
                <a:latin typeface="Calibri" pitchFamily="34" charset="0"/>
                <a:cs typeface="Arial" charset="0"/>
              </a:rPr>
              <a:t>Impact on the economy</a:t>
            </a:r>
          </a:p>
          <a:p>
            <a:pPr marL="461963" indent="-461963" eaLnBrk="1" hangingPunct="1">
              <a:spcBef>
                <a:spcPct val="0"/>
              </a:spcBef>
              <a:spcAft>
                <a:spcPts val="600"/>
              </a:spcAft>
              <a:buFontTx/>
              <a:buNone/>
            </a:pPr>
            <a:r>
              <a:rPr lang="en-GB" sz="2400" smtClean="0">
                <a:solidFill>
                  <a:srgbClr val="1E4649"/>
                </a:solidFill>
                <a:latin typeface="Calibri" pitchFamily="34" charset="0"/>
                <a:cs typeface="Arial" charset="0"/>
              </a:rPr>
              <a:t>	recovery from recession, knowledge economy</a:t>
            </a:r>
          </a:p>
          <a:p>
            <a:pPr marL="857250" lvl="1" indent="-457200" eaLnBrk="1" hangingPunct="1">
              <a:spcBef>
                <a:spcPct val="0"/>
              </a:spcBef>
              <a:spcAft>
                <a:spcPts val="600"/>
              </a:spcAft>
              <a:buFontTx/>
              <a:buNone/>
            </a:pPr>
            <a:endParaRPr lang="en-GB" sz="2400" smtClean="0">
              <a:solidFill>
                <a:srgbClr val="1E4649"/>
              </a:solidFill>
              <a:latin typeface="Calibri" pitchFamily="34" charset="0"/>
              <a:cs typeface="Arial" charset="0"/>
            </a:endParaRPr>
          </a:p>
          <a:p>
            <a:pPr marL="461963" indent="-461963" eaLnBrk="1" hangingPunct="1">
              <a:spcBef>
                <a:spcPct val="0"/>
              </a:spcBef>
              <a:spcAft>
                <a:spcPts val="600"/>
              </a:spcAft>
              <a:buFontTx/>
              <a:buAutoNum type="arabicPeriod" startAt="2"/>
            </a:pPr>
            <a:r>
              <a:rPr lang="en-GB" sz="2400" b="1" smtClean="0">
                <a:latin typeface="Calibri" pitchFamily="34" charset="0"/>
                <a:cs typeface="Arial" charset="0"/>
              </a:rPr>
              <a:t>Address the big challenges facing us and the world </a:t>
            </a:r>
            <a:r>
              <a:rPr lang="en-GB" sz="2400" smtClean="0">
                <a:latin typeface="Calibri" pitchFamily="34" charset="0"/>
                <a:cs typeface="Arial" charset="0"/>
              </a:rPr>
              <a:t>	</a:t>
            </a:r>
          </a:p>
          <a:p>
            <a:pPr marL="461963" indent="-461963" eaLnBrk="1" hangingPunct="1">
              <a:spcBef>
                <a:spcPct val="0"/>
              </a:spcBef>
              <a:spcAft>
                <a:spcPts val="600"/>
              </a:spcAft>
              <a:buFontTx/>
              <a:buNone/>
            </a:pPr>
            <a:r>
              <a:rPr lang="en-GB" sz="2400" smtClean="0">
                <a:solidFill>
                  <a:srgbClr val="1E4649"/>
                </a:solidFill>
                <a:latin typeface="Calibri" pitchFamily="34" charset="0"/>
                <a:cs typeface="Arial" charset="0"/>
              </a:rPr>
              <a:t>	energy, environment, healthcare and security</a:t>
            </a:r>
          </a:p>
          <a:p>
            <a:pPr marL="461963" indent="-461963" eaLnBrk="1" hangingPunct="1"/>
            <a:endParaRPr lang="en-US" sz="2400" smtClean="0">
              <a:latin typeface="Calibri" pitchFamily="34" charset="0"/>
              <a:cs typeface="Arial" charset="0"/>
            </a:endParaRPr>
          </a:p>
          <a:p>
            <a:pPr marL="461963" indent="-461963" eaLnBrk="1" hangingPunct="1">
              <a:buFontTx/>
              <a:buNone/>
            </a:pPr>
            <a:endParaRPr lang="en-US" sz="2400" smtClean="0">
              <a:solidFill>
                <a:schemeClr val="hlink"/>
              </a:solidFill>
              <a:latin typeface="Calibri" pitchFamily="34" charset="0"/>
              <a:cs typeface="Arial" charset="0"/>
            </a:endParaRPr>
          </a:p>
        </p:txBody>
      </p:sp>
      <p:pic>
        <p:nvPicPr>
          <p:cNvPr id="132099" name="Picture 5" descr="AR09_cover_final-lo"/>
          <p:cNvPicPr>
            <a:picLocks noChangeAspect="1" noChangeArrowheads="1"/>
          </p:cNvPicPr>
          <p:nvPr/>
        </p:nvPicPr>
        <p:blipFill>
          <a:blip r:embed="rId3" cstate="print"/>
          <a:srcRect/>
          <a:stretch>
            <a:fillRect/>
          </a:stretch>
        </p:blipFill>
        <p:spPr bwMode="auto">
          <a:xfrm>
            <a:off x="611188" y="1557338"/>
            <a:ext cx="3241675"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idx="4294967295"/>
          </p:nvPr>
        </p:nvSpPr>
        <p:spPr>
          <a:xfrm>
            <a:off x="0" y="288925"/>
            <a:ext cx="9144000" cy="1143000"/>
          </a:xfrm>
        </p:spPr>
        <p:txBody>
          <a:bodyPr/>
          <a:lstStyle/>
          <a:p>
            <a:pPr eaLnBrk="1" hangingPunct="1"/>
            <a:r>
              <a:rPr lang="en-GB" sz="3800" b="1" smtClean="0">
                <a:solidFill>
                  <a:srgbClr val="1E4649"/>
                </a:solidFill>
                <a:latin typeface="Calibri" pitchFamily="34" charset="0"/>
                <a:cs typeface="Arial" charset="0"/>
              </a:rPr>
              <a:t>To do this we need a </a:t>
            </a:r>
            <a:r>
              <a:rPr lang="en-GB" sz="3800" b="1" i="1" smtClean="0">
                <a:solidFill>
                  <a:srgbClr val="1E4649"/>
                </a:solidFill>
                <a:latin typeface="Calibri" pitchFamily="34" charset="0"/>
                <a:cs typeface="Arial" charset="0"/>
              </a:rPr>
              <a:t>long term</a:t>
            </a:r>
            <a:r>
              <a:rPr lang="en-GB" sz="3800" b="1" smtClean="0">
                <a:solidFill>
                  <a:srgbClr val="1E4649"/>
                </a:solidFill>
                <a:latin typeface="Calibri" pitchFamily="34" charset="0"/>
                <a:cs typeface="Arial" charset="0"/>
              </a:rPr>
              <a:t> vision</a:t>
            </a:r>
          </a:p>
        </p:txBody>
      </p:sp>
      <p:sp>
        <p:nvSpPr>
          <p:cNvPr id="134146" name="Content Placeholder 2"/>
          <p:cNvSpPr>
            <a:spLocks noGrp="1"/>
          </p:cNvSpPr>
          <p:nvPr>
            <p:ph idx="4294967295"/>
          </p:nvPr>
        </p:nvSpPr>
        <p:spPr>
          <a:xfrm>
            <a:off x="611188" y="1341438"/>
            <a:ext cx="8064500" cy="5183187"/>
          </a:xfrm>
        </p:spPr>
        <p:txBody>
          <a:bodyPr/>
          <a:lstStyle/>
          <a:p>
            <a:pPr eaLnBrk="1" hangingPunct="1">
              <a:spcBef>
                <a:spcPct val="0"/>
              </a:spcBef>
              <a:spcAft>
                <a:spcPts val="600"/>
              </a:spcAft>
            </a:pPr>
            <a:r>
              <a:rPr lang="en-US" sz="2400" dirty="0" smtClean="0">
                <a:latin typeface="Calibri" pitchFamily="34" charset="0"/>
                <a:cs typeface="Arial" charset="0"/>
              </a:rPr>
              <a:t>Young people must be attracted into STEM to underpin future workforce </a:t>
            </a:r>
          </a:p>
          <a:p>
            <a:pPr lvl="1" eaLnBrk="1" hangingPunct="1">
              <a:spcBef>
                <a:spcPct val="0"/>
              </a:spcBef>
              <a:spcAft>
                <a:spcPts val="1800"/>
              </a:spcAft>
            </a:pPr>
            <a:r>
              <a:rPr lang="en-US" sz="2400" dirty="0" smtClean="0">
                <a:solidFill>
                  <a:srgbClr val="1E4649"/>
                </a:solidFill>
                <a:latin typeface="Calibri" pitchFamily="34" charset="0"/>
                <a:cs typeface="Arial" charset="0"/>
              </a:rPr>
              <a:t>role of inspirational science - particle physics, nuclear physics and astronomy </a:t>
            </a:r>
          </a:p>
          <a:p>
            <a:pPr eaLnBrk="1" hangingPunct="1">
              <a:spcBef>
                <a:spcPct val="0"/>
              </a:spcBef>
              <a:spcAft>
                <a:spcPts val="1800"/>
              </a:spcAft>
            </a:pPr>
            <a:r>
              <a:rPr lang="en-US" sz="2400" dirty="0" smtClean="0">
                <a:latin typeface="Calibri" pitchFamily="34" charset="0"/>
                <a:cs typeface="Arial" charset="0"/>
              </a:rPr>
              <a:t>Access to world class research facilities and technology </a:t>
            </a:r>
          </a:p>
          <a:p>
            <a:pPr eaLnBrk="1" hangingPunct="1">
              <a:spcBef>
                <a:spcPct val="0"/>
              </a:spcBef>
              <a:spcAft>
                <a:spcPts val="600"/>
              </a:spcAft>
            </a:pPr>
            <a:r>
              <a:rPr lang="en-US" sz="2400" dirty="0" smtClean="0">
                <a:latin typeface="Calibri" pitchFamily="34" charset="0"/>
                <a:cs typeface="Arial" charset="0"/>
              </a:rPr>
              <a:t>Bringing researchers together across disciplines and connecting national laboratories, academia and industry</a:t>
            </a:r>
          </a:p>
          <a:p>
            <a:pPr lvl="1" eaLnBrk="1" hangingPunct="1">
              <a:spcBef>
                <a:spcPct val="0"/>
              </a:spcBef>
            </a:pPr>
            <a:r>
              <a:rPr lang="en-US" sz="2400" dirty="0" smtClean="0">
                <a:solidFill>
                  <a:srgbClr val="006666"/>
                </a:solidFill>
                <a:latin typeface="Calibri" pitchFamily="34" charset="0"/>
                <a:cs typeface="Arial" charset="0"/>
              </a:rPr>
              <a:t>solutions to these cross-disciplinary challenges </a:t>
            </a:r>
            <a:br>
              <a:rPr lang="en-US" sz="2400" dirty="0" smtClean="0">
                <a:solidFill>
                  <a:srgbClr val="006666"/>
                </a:solidFill>
                <a:latin typeface="Calibri" pitchFamily="34" charset="0"/>
                <a:cs typeface="Arial" charset="0"/>
              </a:rPr>
            </a:br>
            <a:r>
              <a:rPr lang="en-US" sz="2400" dirty="0" smtClean="0">
                <a:solidFill>
                  <a:srgbClr val="006666"/>
                </a:solidFill>
                <a:latin typeface="Calibri" pitchFamily="34" charset="0"/>
                <a:cs typeface="Arial" charset="0"/>
              </a:rPr>
              <a:t>will not be found within any of these alone</a:t>
            </a:r>
          </a:p>
          <a:p>
            <a:pPr eaLnBrk="1" hangingPunct="1">
              <a:spcBef>
                <a:spcPct val="0"/>
              </a:spcBef>
              <a:spcAft>
                <a:spcPts val="600"/>
              </a:spcAft>
            </a:pPr>
            <a:endParaRPr lang="en-US" sz="2400" dirty="0" smtClean="0">
              <a:latin typeface="Calibri" pitchFamily="34" charset="0"/>
              <a:cs typeface="Arial" charset="0"/>
            </a:endParaRPr>
          </a:p>
          <a:p>
            <a:pPr eaLnBrk="1" hangingPunct="1"/>
            <a:endParaRPr lang="en-US" sz="2400" dirty="0" smtClean="0">
              <a:latin typeface="Calibri" pitchFamily="34"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Blank Presentation">
  <a:themeElements>
    <a:clrScheme name="1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Blank Presentation">
  <a:themeElements>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Blank Presentation">
  <a:themeElements>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Blank Presentation">
  <a:themeElements>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6_Blank Presentation">
  <a:themeElements>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Blank Presentation">
  <a:themeElements>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5467</TotalTime>
  <Words>1242</Words>
  <Application>Microsoft Office PowerPoint</Application>
  <PresentationFormat>On-screen Show (4:3)</PresentationFormat>
  <Paragraphs>136</Paragraphs>
  <Slides>17</Slides>
  <Notes>16</Notes>
  <HiddenSlides>0</HiddenSlides>
  <MMClips>0</MMClips>
  <ScaleCrop>false</ScaleCrop>
  <HeadingPairs>
    <vt:vector size="4" baseType="variant">
      <vt:variant>
        <vt:lpstr>Theme</vt:lpstr>
      </vt:variant>
      <vt:variant>
        <vt:i4>10</vt:i4>
      </vt:variant>
      <vt:variant>
        <vt:lpstr>Slide Titles</vt:lpstr>
      </vt:variant>
      <vt:variant>
        <vt:i4>17</vt:i4>
      </vt:variant>
    </vt:vector>
  </HeadingPairs>
  <TitlesOfParts>
    <vt:vector size="27" baseType="lpstr">
      <vt:lpstr>Blank Presentation</vt:lpstr>
      <vt:lpstr>1_Blank Presentation</vt:lpstr>
      <vt:lpstr>11_Blank Presentation</vt:lpstr>
      <vt:lpstr>12_Blank Presentation</vt:lpstr>
      <vt:lpstr>13_Blank Presentation</vt:lpstr>
      <vt:lpstr>3_Blank Presentation</vt:lpstr>
      <vt:lpstr>16_Blank Presentation</vt:lpstr>
      <vt:lpstr>2_Blank Presentation</vt:lpstr>
      <vt:lpstr>17_Blank Presentation</vt:lpstr>
      <vt:lpstr>18_Blank Presentation</vt:lpstr>
      <vt:lpstr>Particle Physics, Nuclear Physics  and Particle Astrophysics meeting  October 2010</vt:lpstr>
      <vt:lpstr>Spending Review 2010</vt:lpstr>
      <vt:lpstr>Slide 3</vt:lpstr>
      <vt:lpstr>Slide 4</vt:lpstr>
      <vt:lpstr>Spending Review 2010 Timeline</vt:lpstr>
      <vt:lpstr>Scenarios</vt:lpstr>
      <vt:lpstr>Delivery plan status</vt:lpstr>
      <vt:lpstr>Why fund science in 2010?</vt:lpstr>
      <vt:lpstr>To do this we need a long term vision</vt:lpstr>
      <vt:lpstr>…and hence our plan for 2010-14</vt:lpstr>
      <vt:lpstr>and do great science…</vt:lpstr>
      <vt:lpstr>Slide 12</vt:lpstr>
      <vt:lpstr>Some questions for today</vt:lpstr>
      <vt:lpstr>Slide 14</vt:lpstr>
      <vt:lpstr>Grant Funding Mechanisms Review</vt:lpstr>
      <vt:lpstr>Slide 16</vt:lpstr>
      <vt:lpstr>Slide 17</vt:lpstr>
    </vt:vector>
  </TitlesOfParts>
  <Company>BMB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Liane Willington</dc:creator>
  <cp:lastModifiedBy>John Womersley</cp:lastModifiedBy>
  <cp:revision>264</cp:revision>
  <dcterms:created xsi:type="dcterms:W3CDTF">2007-03-15T09:55:48Z</dcterms:created>
  <dcterms:modified xsi:type="dcterms:W3CDTF">2010-10-07T16:45:18Z</dcterms:modified>
</cp:coreProperties>
</file>