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96" r:id="rId2"/>
    <p:sldId id="299" r:id="rId3"/>
    <p:sldId id="298" r:id="rId4"/>
    <p:sldId id="301" r:id="rId5"/>
    <p:sldId id="300" r:id="rId6"/>
    <p:sldId id="284" r:id="rId7"/>
    <p:sldId id="285" r:id="rId8"/>
    <p:sldId id="292" r:id="rId9"/>
    <p:sldId id="280" r:id="rId10"/>
    <p:sldId id="297" r:id="rId11"/>
    <p:sldId id="282" r:id="rId12"/>
    <p:sldId id="293" r:id="rId13"/>
    <p:sldId id="303" r:id="rId14"/>
    <p:sldId id="302" r:id="rId15"/>
    <p:sldId id="287" r:id="rId16"/>
  </p:sldIdLst>
  <p:sldSz cx="9144000" cy="6858000" type="screen4x3"/>
  <p:notesSz cx="7099300" cy="10234613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7AB800"/>
    <a:srgbClr val="CC0066"/>
    <a:srgbClr val="111881"/>
    <a:srgbClr val="333399"/>
    <a:srgbClr val="0CC6DE"/>
    <a:srgbClr val="003478"/>
    <a:srgbClr val="0018A0"/>
    <a:srgbClr val="0033A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63" autoAdjust="0"/>
    <p:restoredTop sz="94727" autoAdjust="0"/>
  </p:normalViewPr>
  <p:slideViewPr>
    <p:cSldViewPr snapToObjects="1">
      <p:cViewPr varScale="1">
        <p:scale>
          <a:sx n="62" d="100"/>
          <a:sy n="62" d="100"/>
        </p:scale>
        <p:origin x="-132" y="-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96" y="1094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41" d="100"/>
          <a:sy n="41" d="100"/>
        </p:scale>
        <p:origin x="-1284" y="-11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0A68B790-4C57-4F0B-A170-9C652EC872AA}" type="datetimeFigureOut">
              <a:rPr lang="de-DE"/>
              <a:pPr>
                <a:defRPr/>
              </a:pPr>
              <a:t>16.10.2012</a:t>
            </a:fld>
            <a:endParaRPr lang="de-DE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030D7537-65F5-45C3-9D3F-9D1D0AFF22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24516C-FF49-4DBC-B259-6BE46B6891DF}" type="slidenum">
              <a:rPr lang="de-DE"/>
              <a:pPr/>
              <a:t>9</a:t>
            </a:fld>
            <a:endParaRPr lang="de-D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smtClean="0"/>
              <a:t>Zahlen von 2012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8" descr="hg-hom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397916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0BDFE1-6CAF-4BE6-AB72-FA53C2B79C6D}" type="datetime1">
              <a:rPr lang="de-DE" smtClean="0"/>
              <a:pPr>
                <a:defRPr/>
              </a:pPr>
              <a:t>16.10.2012</a:t>
            </a:fld>
            <a:r>
              <a:rPr lang="de-DE" dirty="0" smtClean="0"/>
              <a:t> www.physicsmasterclasses.org</a:t>
            </a:r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5840413" y="293747"/>
            <a:ext cx="3303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Verdana" pitchFamily="34" charset="0"/>
                <a:cs typeface="Verdana" pitchFamily="34" charset="0"/>
              </a:rPr>
              <a:t>+ LOCAL</a:t>
            </a:r>
            <a:endParaRPr lang="de-DE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Bild 8" descr="mc-log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5805264"/>
            <a:ext cx="2327176" cy="93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 9" descr="ipogg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266981" y="5805264"/>
            <a:ext cx="1249236" cy="91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490066"/>
          </a:xfrm>
        </p:spPr>
        <p:txBody>
          <a:bodyPr/>
          <a:lstStyle>
            <a:lvl1pPr>
              <a:defRPr lang="de-DE" sz="3600" b="1" kern="1200" cap="none" dirty="0" smtClean="0">
                <a:solidFill>
                  <a:srgbClr val="0CC6D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Titelmasterformat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A17E89-4D51-4481-BADA-4E4C963C7873}" type="datetime1">
              <a:rPr lang="de-DE" smtClean="0"/>
              <a:pPr>
                <a:defRPr/>
              </a:pPr>
              <a:t>16.10.2012</a:t>
            </a:fld>
            <a:r>
              <a:rPr lang="de-DE" smtClean="0"/>
              <a:t>www.physicsmasterclasses.org</a:t>
            </a:r>
            <a:endParaRPr lang="de-DE"/>
          </a:p>
        </p:txBody>
      </p:sp>
      <p:sp>
        <p:nvSpPr>
          <p:cNvPr id="5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457200" y="1052736"/>
            <a:ext cx="8229600" cy="458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800"/>
            </a:lvl1pPr>
            <a:lvl2pPr marL="742950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 sz="1200">
                <a:solidFill>
                  <a:srgbClr val="333399"/>
                </a:solidFill>
              </a:defRPr>
            </a:lvl2pPr>
            <a:lvl3pPr marL="1143000" marR="0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200">
                <a:solidFill>
                  <a:srgbClr val="333399"/>
                </a:solidFill>
              </a:defRPr>
            </a:lvl3pPr>
            <a:lvl4pPr marL="1600200" marR="0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 sz="1200">
                <a:solidFill>
                  <a:srgbClr val="333399"/>
                </a:solidFill>
              </a:defRPr>
            </a:lvl4pPr>
            <a:lvl5pPr marL="2057400" marR="0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»"/>
              <a:tabLst/>
              <a:defRPr sz="1200">
                <a:solidFill>
                  <a:srgbClr val="333399"/>
                </a:solidFill>
              </a:defRPr>
            </a:lvl5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5C71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Mastertextformat bearbeiten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Zweite Ebene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Dritte Ebene</a:t>
            </a:r>
          </a:p>
          <a:p>
            <a:pPr marL="1600200" marR="0" lvl="3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Vierte Ebene</a:t>
            </a:r>
          </a:p>
          <a:p>
            <a:pPr marL="2057400" marR="0" lvl="4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»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Fünfte Ebene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 descr="hg neutral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288925" y="-7938"/>
            <a:ext cx="9721850" cy="68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10" descr="mc-log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584950" y="5775325"/>
            <a:ext cx="23304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11" descr="ipogg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362575" y="6003925"/>
            <a:ext cx="955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838200"/>
            <a:ext cx="7772400" cy="1362075"/>
          </a:xfrm>
        </p:spPr>
        <p:txBody>
          <a:bodyPr anchor="t"/>
          <a:lstStyle>
            <a:lvl1pPr algn="l">
              <a:spcAft>
                <a:spcPts val="0"/>
              </a:spcAft>
              <a:defRPr sz="4000" b="1" cap="all">
                <a:solidFill>
                  <a:srgbClr val="10253F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362200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85C71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0CE653-7B42-430F-B559-368A1F2AD112}" type="datetime1">
              <a:rPr lang="de-DE"/>
              <a:pPr>
                <a:defRPr/>
              </a:pPr>
              <a:t>16.10.2012</a:t>
            </a:fld>
            <a:r>
              <a:rPr lang="de-DE"/>
              <a:t>www.physicsmasterclasses.org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DA8578-66C0-4EAB-B403-BB7694A0AD4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5000" y="620688"/>
            <a:ext cx="6781800" cy="720080"/>
          </a:xfrm>
        </p:spPr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2052" name="Bild 8" descr="mc-logo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6588224" y="5805264"/>
            <a:ext cx="2327176" cy="93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Bild 9" descr="ipogg.pn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5266981" y="5805264"/>
            <a:ext cx="1249236" cy="91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304800" y="6492875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2000" baseline="30000" smtClean="0">
                <a:solidFill>
                  <a:srgbClr val="10253F"/>
                </a:solidFill>
              </a:defRPr>
            </a:lvl1pPr>
          </a:lstStyle>
          <a:p>
            <a:pPr>
              <a:defRPr/>
            </a:pPr>
            <a:fld id="{18A17E89-4D51-4481-BADA-4E4C963C7873}" type="datetime1">
              <a:rPr lang="de-DE"/>
              <a:pPr>
                <a:defRPr/>
              </a:pPr>
              <a:t>16.10.2012</a:t>
            </a:fld>
            <a:r>
              <a:rPr lang="de-DE"/>
              <a:t>www.physicsmasterclasses.org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3" r:id="rId3"/>
    <p:sldLayoutId id="2147483664" r:id="rId4"/>
    <p:sldLayoutId id="2147483666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10253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85C714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physicsmasterclasses.org/index.php?cat=schedule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10.gif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ppog.web.cern.ch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facebook.com/IPPO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-ippog5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97" y="519700"/>
            <a:ext cx="3555579" cy="34133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1373774" y="4293096"/>
            <a:ext cx="6522234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Issues for</a:t>
            </a:r>
            <a:r>
              <a:rPr lang="en-US" sz="3200" dirty="0" smtClean="0"/>
              <a:t> </a:t>
            </a:r>
            <a:r>
              <a:rPr lang="en-US" sz="3200" dirty="0" smtClean="0"/>
              <a:t>WG5</a:t>
            </a:r>
            <a:r>
              <a:rPr lang="en-US" sz="3200" dirty="0" smtClean="0"/>
              <a:t>, </a:t>
            </a:r>
            <a:r>
              <a:rPr lang="en-US" sz="3200" dirty="0" smtClean="0"/>
              <a:t>Octo</a:t>
            </a:r>
            <a:r>
              <a:rPr lang="en-US" sz="3200" dirty="0" smtClean="0"/>
              <a:t>ber 16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2012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89022" y="5013176"/>
            <a:ext cx="7291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Michael </a:t>
            </a:r>
            <a:r>
              <a:rPr lang="en-US" sz="2800" dirty="0" smtClean="0"/>
              <a:t>Kobel: IPPOG </a:t>
            </a:r>
            <a:r>
              <a:rPr lang="en-US" sz="2800" dirty="0" smtClean="0"/>
              <a:t>Co-chair, TU </a:t>
            </a:r>
            <a:r>
              <a:rPr lang="en-US" sz="2800" dirty="0" smtClean="0"/>
              <a:t>D</a:t>
            </a:r>
            <a:r>
              <a:rPr lang="en-US" sz="2800" dirty="0" smtClean="0"/>
              <a:t>resden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3331096" cy="365125"/>
          </a:xfrm>
        </p:spPr>
        <p:txBody>
          <a:bodyPr/>
          <a:lstStyle/>
          <a:p>
            <a:r>
              <a:rPr lang="en-US" dirty="0" smtClean="0"/>
              <a:t>WG5 meeting</a:t>
            </a:r>
            <a:r>
              <a:rPr lang="en-US" dirty="0" smtClean="0"/>
              <a:t>, </a:t>
            </a:r>
            <a:r>
              <a:rPr lang="en-US" dirty="0" smtClean="0"/>
              <a:t>Octo</a:t>
            </a:r>
            <a:r>
              <a:rPr lang="en-US" dirty="0" smtClean="0"/>
              <a:t>ber 16th,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400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231403" y="41275"/>
            <a:ext cx="8301037" cy="434975"/>
          </a:xfrm>
        </p:spPr>
        <p:txBody>
          <a:bodyPr/>
          <a:lstStyle/>
          <a:p>
            <a:r>
              <a:rPr lang="de-DE" sz="3200" b="1" dirty="0" err="1" smtClean="0">
                <a:solidFill>
                  <a:srgbClr val="0CC6DE"/>
                </a:solidFill>
              </a:rPr>
              <a:t>Example</a:t>
            </a:r>
            <a:r>
              <a:rPr lang="de-DE" sz="3200" b="1" dirty="0" smtClean="0">
                <a:solidFill>
                  <a:srgbClr val="0CC6DE"/>
                </a:solidFill>
              </a:rPr>
              <a:t> Schedule</a:t>
            </a:r>
            <a:endParaRPr lang="de-DE" sz="3200" b="1" dirty="0" smtClean="0">
              <a:solidFill>
                <a:srgbClr val="0CC6DE"/>
              </a:solidFill>
            </a:endParaRPr>
          </a:p>
        </p:txBody>
      </p:sp>
      <p:sp>
        <p:nvSpPr>
          <p:cNvPr id="16387" name="Inhaltsplatzhalter 2"/>
          <p:cNvSpPr>
            <a:spLocks noGrp="1"/>
          </p:cNvSpPr>
          <p:nvPr>
            <p:ph idx="1"/>
          </p:nvPr>
        </p:nvSpPr>
        <p:spPr>
          <a:xfrm>
            <a:off x="1363663" y="404813"/>
            <a:ext cx="7205662" cy="5327650"/>
          </a:xfrm>
        </p:spPr>
        <p:txBody>
          <a:bodyPr/>
          <a:lstStyle/>
          <a:p>
            <a:r>
              <a:rPr lang="de-DE" sz="1800" smtClean="0">
                <a:hlinkClick r:id="rId2"/>
              </a:rPr>
              <a:t>www.physicsmasterclasses.org/index.php?cat=schedule</a:t>
            </a:r>
            <a:r>
              <a:rPr lang="de-DE" sz="1800" smtClean="0"/>
              <a:t/>
            </a:r>
            <a:br>
              <a:rPr lang="de-DE" sz="18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de-DE" sz="1600" smtClean="0"/>
              <a:t>	</a:t>
            </a:r>
            <a:r>
              <a:rPr lang="de-DE" sz="1800" smtClean="0"/>
              <a:t>					       …</a:t>
            </a:r>
          </a:p>
          <a:p>
            <a:r>
              <a:rPr lang="de-DE" sz="1800" smtClean="0"/>
              <a:t>Lots of friendly engaged young video conference moderators 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936" y="763588"/>
            <a:ext cx="50403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3073" y="4103688"/>
            <a:ext cx="3960813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9568" y="116632"/>
            <a:ext cx="9078936" cy="490066"/>
          </a:xfrm>
        </p:spPr>
        <p:txBody>
          <a:bodyPr/>
          <a:lstStyle/>
          <a:p>
            <a:r>
              <a:rPr lang="de-DE" sz="3200" dirty="0" smtClean="0"/>
              <a:t>Evaluation </a:t>
            </a:r>
            <a:r>
              <a:rPr lang="en-US" sz="3200" dirty="0" smtClean="0"/>
              <a:t>in </a:t>
            </a:r>
            <a:r>
              <a:rPr lang="en-US" sz="3200" dirty="0"/>
              <a:t>Physics Education 42 (2007) </a:t>
            </a:r>
            <a:r>
              <a:rPr lang="en-US" sz="3200" dirty="0" smtClean="0"/>
              <a:t>636</a:t>
            </a:r>
            <a:r>
              <a:rPr lang="de-DE" sz="3200" dirty="0" smtClean="0"/>
              <a:t> </a:t>
            </a:r>
            <a:endParaRPr lang="de-DE" sz="3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496" y="648072"/>
            <a:ext cx="9083754" cy="620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mag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291264" cy="72008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CC6DE"/>
                </a:solidFill>
              </a:rPr>
              <a:t>Funding of International </a:t>
            </a:r>
            <a:r>
              <a:rPr lang="en-US" sz="3200" b="1" dirty="0" err="1" smtClean="0">
                <a:solidFill>
                  <a:srgbClr val="0CC6DE"/>
                </a:solidFill>
              </a:rPr>
              <a:t>Masterclasses</a:t>
            </a:r>
            <a:endParaRPr lang="en-US" sz="3200" b="1" dirty="0" smtClean="0">
              <a:solidFill>
                <a:srgbClr val="0CC6DE"/>
              </a:solidFill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08720"/>
            <a:ext cx="8136632" cy="4824536"/>
          </a:xfrm>
        </p:spPr>
        <p:txBody>
          <a:bodyPr/>
          <a:lstStyle/>
          <a:p>
            <a:pPr eaLnBrk="1" hangingPunct="1"/>
            <a:r>
              <a:rPr lang="en-US" sz="2000" dirty="0" smtClean="0"/>
              <a:t>Central </a:t>
            </a:r>
            <a:r>
              <a:rPr lang="en-US" sz="2000" dirty="0" err="1" smtClean="0"/>
              <a:t>Organisation</a:t>
            </a:r>
            <a:r>
              <a:rPr lang="en-US" sz="2000" dirty="0" smtClean="0"/>
              <a:t> for IPPOG: </a:t>
            </a:r>
            <a:endParaRPr lang="en-US" sz="1800" dirty="0" smtClean="0"/>
          </a:p>
          <a:p>
            <a:pPr lvl="1" eaLnBrk="1" hangingPunct="1"/>
            <a:r>
              <a:rPr lang="en-US" sz="1800" dirty="0" smtClean="0"/>
              <a:t>Project Coordination Europe / Africa / Asia (west) </a:t>
            </a:r>
          </a:p>
          <a:p>
            <a:pPr lvl="2" eaLnBrk="1" hangingPunct="1"/>
            <a:r>
              <a:rPr lang="en-US" sz="1400" b="1" dirty="0" smtClean="0">
                <a:solidFill>
                  <a:srgbClr val="427E30"/>
                </a:solidFill>
              </a:rPr>
              <a:t>Coordinator: </a:t>
            </a:r>
            <a:r>
              <a:rPr lang="en-US" sz="1400" dirty="0" smtClean="0"/>
              <a:t>Helmholtz Alliance Germany  (since mid 2008) , CERN (from 2013)</a:t>
            </a:r>
          </a:p>
          <a:p>
            <a:pPr lvl="2" eaLnBrk="1" hangingPunct="1"/>
            <a:r>
              <a:rPr lang="en-US" sz="1400" b="1" dirty="0" smtClean="0">
                <a:solidFill>
                  <a:srgbClr val="427E30"/>
                </a:solidFill>
              </a:rPr>
              <a:t>Infrastructure and student </a:t>
            </a:r>
            <a:r>
              <a:rPr lang="en-US" sz="1400" b="1" dirty="0" err="1" smtClean="0">
                <a:solidFill>
                  <a:srgbClr val="427E30"/>
                </a:solidFill>
              </a:rPr>
              <a:t>assistents</a:t>
            </a:r>
            <a:r>
              <a:rPr lang="en-US" sz="1400" b="1" dirty="0" smtClean="0">
                <a:solidFill>
                  <a:srgbClr val="427E30"/>
                </a:solidFill>
              </a:rPr>
              <a:t>:</a:t>
            </a:r>
            <a:r>
              <a:rPr lang="en-US" sz="1400" dirty="0" smtClean="0"/>
              <a:t> TU Dresden</a:t>
            </a:r>
          </a:p>
          <a:p>
            <a:pPr lvl="1" eaLnBrk="1" hangingPunct="1"/>
            <a:r>
              <a:rPr lang="en-US" sz="1800" dirty="0" smtClean="0"/>
              <a:t>Project coordination America / Australia / Asia (east): </a:t>
            </a:r>
            <a:r>
              <a:rPr lang="en-US" sz="1800" dirty="0" smtClean="0"/>
              <a:t>US-</a:t>
            </a:r>
            <a:r>
              <a:rPr lang="en-US" sz="1800" dirty="0" err="1" smtClean="0"/>
              <a:t>Quarknet</a:t>
            </a:r>
            <a:endParaRPr lang="en-US" sz="2200" dirty="0" smtClean="0"/>
          </a:p>
          <a:p>
            <a:pPr eaLnBrk="1" hangingPunct="1"/>
            <a:r>
              <a:rPr lang="en-US" sz="2000" dirty="0" smtClean="0"/>
              <a:t>In-Kind</a:t>
            </a:r>
          </a:p>
          <a:p>
            <a:pPr lvl="1" eaLnBrk="1" hangingPunct="1"/>
            <a:r>
              <a:rPr lang="en-US" sz="1800" dirty="0" smtClean="0"/>
              <a:t>Personnel: </a:t>
            </a:r>
            <a:r>
              <a:rPr lang="en-US" sz="1800" b="1" dirty="0" smtClean="0">
                <a:solidFill>
                  <a:srgbClr val="427E30"/>
                </a:solidFill>
              </a:rPr>
              <a:t>IPPOG</a:t>
            </a:r>
            <a:r>
              <a:rPr lang="en-US" sz="1800" dirty="0" smtClean="0"/>
              <a:t>, </a:t>
            </a:r>
            <a:r>
              <a:rPr lang="en-US" sz="1800" b="1" dirty="0" smtClean="0">
                <a:solidFill>
                  <a:srgbClr val="427E30"/>
                </a:solidFill>
              </a:rPr>
              <a:t>CERN-IT EVO/</a:t>
            </a:r>
            <a:r>
              <a:rPr lang="en-US" sz="1800" b="1" dirty="0" err="1" smtClean="0">
                <a:solidFill>
                  <a:srgbClr val="427E30"/>
                </a:solidFill>
              </a:rPr>
              <a:t>Vidyo</a:t>
            </a:r>
            <a:r>
              <a:rPr lang="en-US" sz="1800" b="1" dirty="0" smtClean="0">
                <a:solidFill>
                  <a:srgbClr val="427E30"/>
                </a:solidFill>
              </a:rPr>
              <a:t> team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dirty="0" smtClean="0">
                <a:solidFill>
                  <a:srgbClr val="427E30"/>
                </a:solidFill>
              </a:rPr>
              <a:t>Many</a:t>
            </a:r>
            <a:r>
              <a:rPr lang="en-US" sz="1800" dirty="0" smtClean="0"/>
              <a:t> local </a:t>
            </a:r>
            <a:r>
              <a:rPr lang="en-US" sz="1800" b="1" dirty="0" smtClean="0">
                <a:solidFill>
                  <a:srgbClr val="427E30"/>
                </a:solidFill>
              </a:rPr>
              <a:t>institutes (Athens, Birmingham, Dresden, Oslo, …)   </a:t>
            </a:r>
            <a:endParaRPr lang="en-US" sz="1800" dirty="0" smtClean="0"/>
          </a:p>
          <a:p>
            <a:pPr lvl="1" eaLnBrk="1" hangingPunct="1"/>
            <a:r>
              <a:rPr lang="en-US" sz="1800" dirty="0" smtClean="0"/>
              <a:t>Prizes: </a:t>
            </a:r>
            <a:r>
              <a:rPr lang="en-US" sz="1800" b="1" dirty="0" smtClean="0">
                <a:solidFill>
                  <a:srgbClr val="427E30"/>
                </a:solidFill>
              </a:rPr>
              <a:t>CERN</a:t>
            </a:r>
            <a:endParaRPr lang="en-US" sz="1800" dirty="0" smtClean="0"/>
          </a:p>
          <a:p>
            <a:pPr lvl="1" eaLnBrk="1" hangingPunct="1"/>
            <a:r>
              <a:rPr lang="en-US" sz="1800" dirty="0" smtClean="0"/>
              <a:t>CDs, Brochures: </a:t>
            </a:r>
            <a:r>
              <a:rPr lang="en-US" sz="1800" b="1" dirty="0" smtClean="0">
                <a:solidFill>
                  <a:srgbClr val="427E30"/>
                </a:solidFill>
              </a:rPr>
              <a:t>EPS </a:t>
            </a:r>
            <a:r>
              <a:rPr lang="en-US" sz="1800" dirty="0" smtClean="0"/>
              <a:t>+ national resources</a:t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/>
            <a:r>
              <a:rPr lang="en-US" sz="2000" dirty="0" smtClean="0"/>
              <a:t>Upgrade for LHC data: 2010-2012</a:t>
            </a:r>
          </a:p>
          <a:p>
            <a:pPr lvl="1" eaLnBrk="1" hangingPunct="1"/>
            <a:r>
              <a:rPr lang="en-US" sz="1800" dirty="0" smtClean="0"/>
              <a:t>Personnel in ATLAS, CMS, ALICE</a:t>
            </a:r>
          </a:p>
          <a:p>
            <a:pPr lvl="2" eaLnBrk="1" hangingPunct="1"/>
            <a:r>
              <a:rPr lang="en-US" sz="1400" b="1" dirty="0" smtClean="0">
                <a:solidFill>
                  <a:srgbClr val="427E30"/>
                </a:solidFill>
              </a:rPr>
              <a:t>Didactic Ph.D. student:</a:t>
            </a:r>
            <a:r>
              <a:rPr lang="en-US" sz="1400" dirty="0" smtClean="0"/>
              <a:t> German Wolfgang-</a:t>
            </a:r>
            <a:r>
              <a:rPr lang="en-US" sz="1400" dirty="0" err="1" smtClean="0"/>
              <a:t>Gentner</a:t>
            </a:r>
            <a:r>
              <a:rPr lang="en-US" sz="1400" dirty="0" smtClean="0"/>
              <a:t> program @ CERN</a:t>
            </a:r>
          </a:p>
          <a:p>
            <a:pPr lvl="2" eaLnBrk="1" hangingPunct="1"/>
            <a:r>
              <a:rPr lang="en-US" sz="1400" b="1" dirty="0" smtClean="0">
                <a:solidFill>
                  <a:srgbClr val="427E30"/>
                </a:solidFill>
              </a:rPr>
              <a:t>Technical support and trials: </a:t>
            </a:r>
            <a:r>
              <a:rPr lang="en-US" sz="1400" dirty="0" smtClean="0"/>
              <a:t>German BMBF LHC communication project</a:t>
            </a:r>
          </a:p>
        </p:txBody>
      </p:sp>
      <p:sp>
        <p:nvSpPr>
          <p:cNvPr id="2" name="AutoShape 2" descr="High-Energy and Particle Physics Division - EPS HEP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Picture 4" descr="HELMHOLT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4496" y="794792"/>
            <a:ext cx="762000" cy="762000"/>
          </a:xfrm>
          <a:prstGeom prst="rect">
            <a:avLst/>
          </a:prstGeom>
          <a:noFill/>
        </p:spPr>
      </p:pic>
      <p:pic>
        <p:nvPicPr>
          <p:cNvPr id="17414" name="Picture 6" descr="High-Energy and Particle Physics Division - EPS HEP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7854" y="4941168"/>
            <a:ext cx="1390650" cy="762000"/>
          </a:xfrm>
          <a:prstGeom prst="rect">
            <a:avLst/>
          </a:prstGeom>
          <a:noFill/>
        </p:spPr>
      </p:pic>
      <p:pic>
        <p:nvPicPr>
          <p:cNvPr id="17416" name="Picture 8" descr="CER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4496" y="2996952"/>
            <a:ext cx="685800" cy="685800"/>
          </a:xfrm>
          <a:prstGeom prst="rect">
            <a:avLst/>
          </a:prstGeom>
          <a:noFill/>
        </p:spPr>
      </p:pic>
      <p:pic>
        <p:nvPicPr>
          <p:cNvPr id="17418" name="Picture 10" descr="TU Dresde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03579" y="1700808"/>
            <a:ext cx="1304925" cy="381001"/>
          </a:xfrm>
          <a:prstGeom prst="rect">
            <a:avLst/>
          </a:prstGeom>
          <a:noFill/>
        </p:spPr>
      </p:pic>
      <p:pic>
        <p:nvPicPr>
          <p:cNvPr id="17420" name="Picture 12" descr="High-Energy and Particle Physics Division - EPS HEP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4496" y="3717032"/>
            <a:ext cx="762000" cy="762000"/>
          </a:xfrm>
          <a:prstGeom prst="rect">
            <a:avLst/>
          </a:prstGeom>
          <a:noFill/>
        </p:spPr>
      </p:pic>
      <p:pic>
        <p:nvPicPr>
          <p:cNvPr id="17422" name="Picture 14" descr="http://quarknet.fnal.gov/graphics/logoo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12013" y="2132856"/>
            <a:ext cx="752475" cy="6096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> IPPOG </a:t>
            </a:r>
            <a:r>
              <a:rPr lang="de-DE" dirty="0" err="1" smtClean="0"/>
              <a:t>roles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4586064"/>
          </a:xfrm>
        </p:spPr>
        <p:txBody>
          <a:bodyPr/>
          <a:lstStyle/>
          <a:p>
            <a:r>
              <a:rPr lang="de-DE" sz="2400" b="1" dirty="0" smtClean="0"/>
              <a:t>To </a:t>
            </a:r>
            <a:r>
              <a:rPr lang="de-DE" sz="2400" b="1" dirty="0" err="1" smtClean="0"/>
              <a:t>be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shaped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by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new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chairs</a:t>
            </a:r>
            <a:r>
              <a:rPr lang="de-DE" sz="2400" b="1" dirty="0" smtClean="0"/>
              <a:t> from 2013</a:t>
            </a:r>
          </a:p>
          <a:p>
            <a:r>
              <a:rPr lang="de-DE" sz="2400" b="1" dirty="0" err="1" smtClean="0"/>
              <a:t>Some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options</a:t>
            </a:r>
            <a:r>
              <a:rPr lang="de-DE" sz="2400" b="1" dirty="0" smtClean="0"/>
              <a:t>:</a:t>
            </a:r>
          </a:p>
          <a:p>
            <a:pPr lvl="1"/>
            <a:r>
              <a:rPr lang="de-DE" sz="2000" dirty="0" err="1" smtClean="0"/>
              <a:t>Expanding</a:t>
            </a:r>
            <a:r>
              <a:rPr lang="de-DE" sz="2000" dirty="0" smtClean="0"/>
              <a:t> </a:t>
            </a:r>
            <a:r>
              <a:rPr lang="de-DE" sz="2000" dirty="0" err="1" smtClean="0"/>
              <a:t>internationally</a:t>
            </a:r>
            <a:r>
              <a:rPr lang="de-DE" sz="2000" dirty="0" smtClean="0"/>
              <a:t> (2012: Romania, </a:t>
            </a:r>
            <a:r>
              <a:rPr lang="de-DE" sz="2000" dirty="0" err="1" smtClean="0"/>
              <a:t>Ireland</a:t>
            </a:r>
            <a:r>
              <a:rPr lang="de-DE" sz="2000" dirty="0" smtClean="0"/>
              <a:t>, … )</a:t>
            </a:r>
          </a:p>
          <a:p>
            <a:pPr lvl="2"/>
            <a:r>
              <a:rPr lang="de-DE" sz="1800" dirty="0" err="1" smtClean="0"/>
              <a:t>Spreading</a:t>
            </a:r>
            <a:r>
              <a:rPr lang="de-DE" sz="1800" dirty="0" smtClean="0"/>
              <a:t> </a:t>
            </a:r>
            <a:r>
              <a:rPr lang="de-DE" sz="1800" dirty="0" err="1" smtClean="0"/>
              <a:t>programs</a:t>
            </a:r>
            <a:r>
              <a:rPr lang="de-DE" sz="1800" dirty="0" smtClean="0"/>
              <a:t> and </a:t>
            </a:r>
            <a:r>
              <a:rPr lang="de-DE" sz="1800" dirty="0" err="1" smtClean="0"/>
              <a:t>experiences</a:t>
            </a:r>
            <a:endParaRPr lang="de-DE" sz="1800" dirty="0" smtClean="0"/>
          </a:p>
          <a:p>
            <a:pPr lvl="1"/>
            <a:r>
              <a:rPr lang="de-DE" sz="2000" dirty="0" err="1" smtClean="0"/>
              <a:t>Role</a:t>
            </a:r>
            <a:r>
              <a:rPr lang="de-DE" sz="2000" dirty="0" smtClean="0"/>
              <a:t> model of </a:t>
            </a:r>
            <a:r>
              <a:rPr lang="de-DE" sz="2000" dirty="0" err="1" smtClean="0"/>
              <a:t>existing</a:t>
            </a:r>
            <a:r>
              <a:rPr lang="de-DE" sz="2000" dirty="0" smtClean="0"/>
              <a:t> </a:t>
            </a:r>
            <a:r>
              <a:rPr lang="de-DE" sz="2000" dirty="0" err="1" smtClean="0"/>
              <a:t>sucessful</a:t>
            </a:r>
            <a:r>
              <a:rPr lang="de-DE" sz="2000" dirty="0" smtClean="0"/>
              <a:t> national </a:t>
            </a:r>
            <a:r>
              <a:rPr lang="de-DE" sz="2000" dirty="0" err="1" smtClean="0"/>
              <a:t>networks</a:t>
            </a:r>
            <a:endParaRPr lang="de-DE" sz="2000" dirty="0" smtClean="0"/>
          </a:p>
          <a:p>
            <a:pPr lvl="2"/>
            <a:r>
              <a:rPr lang="de-DE" sz="1800" dirty="0" err="1" smtClean="0"/>
              <a:t>Quarknet</a:t>
            </a:r>
            <a:r>
              <a:rPr lang="de-DE" sz="1800" dirty="0" smtClean="0"/>
              <a:t> (US, </a:t>
            </a:r>
            <a:r>
              <a:rPr lang="de-DE" sz="1800" dirty="0" err="1" smtClean="0"/>
              <a:t>teachers</a:t>
            </a:r>
            <a:r>
              <a:rPr lang="de-DE" sz="1800" dirty="0" smtClean="0"/>
              <a:t>)</a:t>
            </a:r>
          </a:p>
          <a:p>
            <a:pPr lvl="2"/>
            <a:r>
              <a:rPr lang="de-DE" sz="1800" dirty="0" smtClean="0"/>
              <a:t>Netzwerk Teilchenwelt (DE+CERN, </a:t>
            </a:r>
            <a:r>
              <a:rPr lang="de-DE" sz="1800" dirty="0" err="1" smtClean="0"/>
              <a:t>teachers</a:t>
            </a:r>
            <a:r>
              <a:rPr lang="de-DE" sz="1800" dirty="0" smtClean="0"/>
              <a:t> and </a:t>
            </a:r>
            <a:r>
              <a:rPr lang="de-DE" sz="1800" dirty="0" err="1" smtClean="0"/>
              <a:t>students</a:t>
            </a:r>
            <a:r>
              <a:rPr lang="de-DE" sz="1800" dirty="0" smtClean="0"/>
              <a:t>)</a:t>
            </a:r>
          </a:p>
          <a:p>
            <a:pPr lvl="2"/>
            <a:r>
              <a:rPr lang="de-DE" sz="1800" dirty="0" smtClean="0"/>
              <a:t>…</a:t>
            </a:r>
            <a:endParaRPr lang="de-DE" sz="1800" dirty="0" smtClean="0"/>
          </a:p>
          <a:p>
            <a:pPr lvl="1"/>
            <a:r>
              <a:rPr lang="de-DE" sz="1800" dirty="0" smtClean="0"/>
              <a:t>New </a:t>
            </a:r>
            <a:r>
              <a:rPr lang="de-DE" sz="1800" dirty="0" err="1" smtClean="0"/>
              <a:t>support</a:t>
            </a:r>
            <a:r>
              <a:rPr lang="de-DE" sz="1800" dirty="0" smtClean="0"/>
              <a:t> </a:t>
            </a:r>
            <a:r>
              <a:rPr lang="de-DE" sz="1800" dirty="0" err="1" smtClean="0"/>
              <a:t>structures</a:t>
            </a:r>
            <a:endParaRPr lang="de-DE" sz="1800" dirty="0" smtClean="0"/>
          </a:p>
          <a:p>
            <a:pPr lvl="2"/>
            <a:r>
              <a:rPr lang="de-DE" sz="1800" dirty="0" err="1" smtClean="0"/>
              <a:t>Building</a:t>
            </a:r>
            <a:r>
              <a:rPr lang="de-DE" sz="1800" dirty="0" smtClean="0"/>
              <a:t> Portable </a:t>
            </a:r>
            <a:r>
              <a:rPr lang="de-DE" sz="1800" dirty="0" err="1" smtClean="0"/>
              <a:t>Cosmic</a:t>
            </a:r>
            <a:r>
              <a:rPr lang="de-DE" sz="1800" dirty="0" smtClean="0"/>
              <a:t> </a:t>
            </a:r>
            <a:r>
              <a:rPr lang="de-DE" sz="1800" dirty="0" err="1" smtClean="0"/>
              <a:t>ray</a:t>
            </a:r>
            <a:r>
              <a:rPr lang="de-DE" sz="1800" dirty="0" smtClean="0"/>
              <a:t> experiments at CERN?</a:t>
            </a:r>
          </a:p>
          <a:p>
            <a:pPr lvl="2"/>
            <a:r>
              <a:rPr lang="de-DE" sz="1800" dirty="0" err="1" smtClean="0"/>
              <a:t>Beamline</a:t>
            </a:r>
            <a:r>
              <a:rPr lang="de-DE" sz="1800" dirty="0" smtClean="0"/>
              <a:t> for </a:t>
            </a:r>
            <a:r>
              <a:rPr lang="de-DE" sz="1800" dirty="0" err="1" smtClean="0"/>
              <a:t>students</a:t>
            </a:r>
            <a:r>
              <a:rPr lang="de-DE" sz="1800" dirty="0" smtClean="0"/>
              <a:t>‘ </a:t>
            </a:r>
            <a:r>
              <a:rPr lang="de-DE" sz="1800" dirty="0" err="1" smtClean="0"/>
              <a:t>measurements</a:t>
            </a:r>
            <a:r>
              <a:rPr lang="de-DE" sz="1800" dirty="0" smtClean="0"/>
              <a:t> at CERN?</a:t>
            </a:r>
          </a:p>
          <a:p>
            <a:pPr lvl="2"/>
            <a:r>
              <a:rPr lang="de-DE" sz="1800" dirty="0" smtClean="0"/>
              <a:t>…  </a:t>
            </a:r>
          </a:p>
          <a:p>
            <a:r>
              <a:rPr lang="de-DE" sz="3400" dirty="0" smtClean="0"/>
              <a:t> </a:t>
            </a:r>
            <a:r>
              <a:rPr lang="de-DE" sz="2400" b="1" dirty="0" smtClean="0">
                <a:solidFill>
                  <a:srgbClr val="C00000"/>
                </a:solidFill>
              </a:rPr>
              <a:t>Will </a:t>
            </a:r>
            <a:r>
              <a:rPr lang="de-DE" sz="2400" b="1" dirty="0" err="1" smtClean="0">
                <a:solidFill>
                  <a:srgbClr val="C00000"/>
                </a:solidFill>
              </a:rPr>
              <a:t>depend</a:t>
            </a:r>
            <a:r>
              <a:rPr lang="de-DE" sz="2400" b="1" dirty="0" smtClean="0">
                <a:solidFill>
                  <a:srgbClr val="C00000"/>
                </a:solidFill>
              </a:rPr>
              <a:t> on </a:t>
            </a:r>
            <a:r>
              <a:rPr lang="de-DE" sz="2400" b="1" dirty="0" err="1" smtClean="0">
                <a:solidFill>
                  <a:srgbClr val="C00000"/>
                </a:solidFill>
              </a:rPr>
              <a:t>funding</a:t>
            </a:r>
            <a:endParaRPr lang="de-DE" sz="2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90066"/>
          </a:xfrm>
        </p:spPr>
        <p:txBody>
          <a:bodyPr/>
          <a:lstStyle/>
          <a:p>
            <a:r>
              <a:rPr lang="de-DE" sz="3200" dirty="0" smtClean="0"/>
              <a:t>3 IPPOG </a:t>
            </a:r>
            <a:r>
              <a:rPr lang="de-DE" sz="3200" dirty="0" err="1" smtClean="0"/>
              <a:t>funding</a:t>
            </a:r>
            <a:r>
              <a:rPr lang="de-DE" sz="3200" dirty="0" smtClean="0"/>
              <a:t> </a:t>
            </a:r>
            <a:r>
              <a:rPr lang="de-DE" sz="3200" dirty="0" err="1" smtClean="0"/>
              <a:t>eras</a:t>
            </a:r>
            <a:endParaRPr lang="de-DE" sz="32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90872" y="620688"/>
            <a:ext cx="8229600" cy="5400600"/>
          </a:xfrm>
        </p:spPr>
        <p:txBody>
          <a:bodyPr/>
          <a:lstStyle/>
          <a:p>
            <a:r>
              <a:rPr lang="de-DE" sz="2400" dirty="0" err="1" smtClean="0"/>
              <a:t>Before</a:t>
            </a:r>
            <a:r>
              <a:rPr lang="de-DE" sz="2400" dirty="0" smtClean="0"/>
              <a:t> </a:t>
            </a:r>
            <a:r>
              <a:rPr lang="de-DE" sz="2400" dirty="0" err="1" smtClean="0"/>
              <a:t>mid</a:t>
            </a:r>
            <a:r>
              <a:rPr lang="de-DE" sz="2400" dirty="0" smtClean="0"/>
              <a:t> 2008: ~</a:t>
            </a:r>
            <a:r>
              <a:rPr lang="de-DE" sz="2400" dirty="0" err="1" smtClean="0"/>
              <a:t>zero</a:t>
            </a:r>
            <a:r>
              <a:rPr lang="de-DE" sz="2400" dirty="0" smtClean="0"/>
              <a:t> </a:t>
            </a:r>
            <a:r>
              <a:rPr lang="de-DE" sz="2400" dirty="0" err="1" smtClean="0"/>
              <a:t>funding</a:t>
            </a:r>
            <a:endParaRPr lang="de-DE" sz="2400" dirty="0" smtClean="0"/>
          </a:p>
          <a:p>
            <a:pPr lvl="1"/>
            <a:r>
              <a:rPr lang="de-DE" sz="1800" dirty="0" smtClean="0"/>
              <a:t>individual personal </a:t>
            </a:r>
            <a:r>
              <a:rPr lang="de-DE" sz="1800" dirty="0" err="1" smtClean="0"/>
              <a:t>efforts</a:t>
            </a:r>
            <a:r>
              <a:rPr lang="de-DE" sz="1800" dirty="0" smtClean="0"/>
              <a:t>,  </a:t>
            </a:r>
          </a:p>
          <a:p>
            <a:pPr lvl="1"/>
            <a:r>
              <a:rPr lang="de-DE" sz="1800" dirty="0" smtClean="0"/>
              <a:t>e.g. international </a:t>
            </a:r>
            <a:r>
              <a:rPr lang="de-DE" sz="1800" dirty="0" err="1" smtClean="0"/>
              <a:t>masterclasses</a:t>
            </a:r>
            <a:r>
              <a:rPr lang="de-DE" sz="1800" dirty="0" smtClean="0"/>
              <a:t> (IMC)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existing</a:t>
            </a:r>
            <a:r>
              <a:rPr lang="de-DE" sz="1800" dirty="0" smtClean="0"/>
              <a:t> LEP </a:t>
            </a:r>
            <a:r>
              <a:rPr lang="de-DE" sz="1800" dirty="0" err="1" smtClean="0"/>
              <a:t>data</a:t>
            </a:r>
            <a:r>
              <a:rPr lang="de-DE" sz="1800" dirty="0" smtClean="0"/>
              <a:t>: M.K.</a:t>
            </a:r>
          </a:p>
          <a:p>
            <a:r>
              <a:rPr lang="de-DE" sz="2400" dirty="0" smtClean="0"/>
              <a:t>Mid 2008 </a:t>
            </a:r>
            <a:r>
              <a:rPr lang="de-DE" sz="2400" dirty="0" smtClean="0"/>
              <a:t>– </a:t>
            </a:r>
            <a:r>
              <a:rPr lang="de-DE" sz="2400" dirty="0" err="1" smtClean="0"/>
              <a:t>today</a:t>
            </a:r>
            <a:r>
              <a:rPr lang="de-DE" sz="2400" dirty="0" smtClean="0"/>
              <a:t>: </a:t>
            </a:r>
            <a:r>
              <a:rPr lang="de-DE" sz="2400" dirty="0" err="1" smtClean="0"/>
              <a:t>patchwork</a:t>
            </a:r>
            <a:r>
              <a:rPr lang="de-DE" sz="2400" dirty="0" smtClean="0"/>
              <a:t> </a:t>
            </a:r>
            <a:r>
              <a:rPr lang="de-DE" sz="2400" dirty="0" err="1" smtClean="0"/>
              <a:t>funding</a:t>
            </a:r>
            <a:endParaRPr lang="de-DE" sz="2400" dirty="0" smtClean="0"/>
          </a:p>
          <a:p>
            <a:pPr lvl="1"/>
            <a:r>
              <a:rPr lang="de-DE" sz="1800" dirty="0" smtClean="0"/>
              <a:t>IMC and </a:t>
            </a:r>
            <a:r>
              <a:rPr lang="de-DE" sz="1800" dirty="0" err="1" smtClean="0"/>
              <a:t>upgrade</a:t>
            </a:r>
            <a:r>
              <a:rPr lang="de-DE" sz="1800" dirty="0" smtClean="0"/>
              <a:t> for </a:t>
            </a:r>
            <a:r>
              <a:rPr lang="de-DE" sz="1800" dirty="0" smtClean="0"/>
              <a:t>LHC:</a:t>
            </a:r>
          </a:p>
          <a:p>
            <a:pPr lvl="2"/>
            <a:r>
              <a:rPr lang="de-DE" sz="1800" dirty="0" err="1" smtClean="0"/>
              <a:t>Various</a:t>
            </a:r>
            <a:r>
              <a:rPr lang="de-DE" sz="1800" dirty="0" smtClean="0"/>
              <a:t> in-</a:t>
            </a:r>
            <a:r>
              <a:rPr lang="de-DE" sz="1800" dirty="0" err="1" smtClean="0"/>
              <a:t>kind</a:t>
            </a:r>
            <a:r>
              <a:rPr lang="de-DE" sz="1800" dirty="0" smtClean="0"/>
              <a:t> </a:t>
            </a:r>
            <a:r>
              <a:rPr lang="de-DE" sz="1800" dirty="0" err="1" smtClean="0"/>
              <a:t>contributions</a:t>
            </a:r>
            <a:r>
              <a:rPr lang="de-DE" sz="1800" dirty="0" smtClean="0"/>
              <a:t> from </a:t>
            </a:r>
            <a:r>
              <a:rPr lang="de-DE" sz="1800" dirty="0" err="1" smtClean="0"/>
              <a:t>institutes</a:t>
            </a:r>
            <a:r>
              <a:rPr lang="de-DE" sz="1800" dirty="0" smtClean="0"/>
              <a:t> and CERN</a:t>
            </a:r>
            <a:endParaRPr lang="de-DE" sz="1800" dirty="0" smtClean="0"/>
          </a:p>
          <a:p>
            <a:pPr lvl="2"/>
            <a:r>
              <a:rPr lang="de-DE" sz="1800" dirty="0" smtClean="0"/>
              <a:t>German Helmholtz </a:t>
            </a:r>
            <a:r>
              <a:rPr lang="de-DE" sz="1800" dirty="0" err="1" smtClean="0"/>
              <a:t>Alliance</a:t>
            </a:r>
            <a:r>
              <a:rPr lang="de-DE" sz="1800" dirty="0" smtClean="0"/>
              <a:t>, </a:t>
            </a:r>
            <a:r>
              <a:rPr lang="de-DE" sz="1800" dirty="0" err="1" smtClean="0"/>
              <a:t>Gentner</a:t>
            </a:r>
            <a:r>
              <a:rPr lang="de-DE" sz="1800" dirty="0" smtClean="0"/>
              <a:t> and Research </a:t>
            </a:r>
            <a:r>
              <a:rPr lang="de-DE" sz="1800" dirty="0" err="1" smtClean="0"/>
              <a:t>ministry</a:t>
            </a:r>
            <a:r>
              <a:rPr lang="de-DE" sz="1800" dirty="0" smtClean="0"/>
              <a:t> </a:t>
            </a:r>
          </a:p>
          <a:p>
            <a:pPr lvl="1"/>
            <a:r>
              <a:rPr lang="de-DE" sz="1800" dirty="0" smtClean="0"/>
              <a:t> Database and IPPOG </a:t>
            </a:r>
            <a:r>
              <a:rPr lang="de-DE" sz="1800" dirty="0" err="1" smtClean="0"/>
              <a:t>organisation</a:t>
            </a:r>
            <a:endParaRPr lang="de-DE" sz="1800" dirty="0" smtClean="0"/>
          </a:p>
          <a:p>
            <a:pPr lvl="2"/>
            <a:r>
              <a:rPr lang="de-DE" sz="1800" dirty="0" err="1" smtClean="0"/>
              <a:t>Synergy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other</a:t>
            </a:r>
            <a:r>
              <a:rPr lang="de-DE" sz="1800" dirty="0" smtClean="0"/>
              <a:t> </a:t>
            </a:r>
            <a:r>
              <a:rPr lang="de-DE" sz="1800" dirty="0" err="1" smtClean="0"/>
              <a:t>projects</a:t>
            </a:r>
            <a:r>
              <a:rPr lang="de-DE" sz="1800" dirty="0" smtClean="0"/>
              <a:t> (PATHWAY)</a:t>
            </a:r>
          </a:p>
          <a:p>
            <a:pPr lvl="2"/>
            <a:r>
              <a:rPr lang="de-DE" sz="1800" dirty="0" smtClean="0"/>
              <a:t>50% FTE for </a:t>
            </a:r>
            <a:r>
              <a:rPr lang="de-DE" sz="1800" dirty="0" err="1" smtClean="0"/>
              <a:t>two</a:t>
            </a:r>
            <a:r>
              <a:rPr lang="de-DE" sz="1800" dirty="0" smtClean="0"/>
              <a:t> </a:t>
            </a:r>
            <a:r>
              <a:rPr lang="de-DE" sz="1800" dirty="0" err="1" smtClean="0"/>
              <a:t>years</a:t>
            </a:r>
            <a:r>
              <a:rPr lang="de-DE" sz="1800" dirty="0" smtClean="0"/>
              <a:t> from CERN</a:t>
            </a:r>
          </a:p>
          <a:p>
            <a:r>
              <a:rPr lang="de-DE" sz="2400" dirty="0" smtClean="0"/>
              <a:t>Future: to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secured</a:t>
            </a:r>
            <a:r>
              <a:rPr lang="de-DE" sz="2400" dirty="0" smtClean="0"/>
              <a:t> (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new</a:t>
            </a:r>
            <a:r>
              <a:rPr lang="de-DE" sz="2400" dirty="0" smtClean="0"/>
              <a:t> </a:t>
            </a:r>
            <a:r>
              <a:rPr lang="de-DE" sz="2400" dirty="0" err="1" smtClean="0"/>
              <a:t>chairs</a:t>
            </a:r>
            <a:r>
              <a:rPr lang="de-DE" sz="2400" dirty="0" smtClean="0"/>
              <a:t> from 2013 !) </a:t>
            </a:r>
          </a:p>
          <a:p>
            <a:pPr lvl="1"/>
            <a:r>
              <a:rPr lang="de-DE" sz="1800" dirty="0" smtClean="0"/>
              <a:t>50</a:t>
            </a:r>
            <a:r>
              <a:rPr lang="de-DE" sz="1800" dirty="0" smtClean="0"/>
              <a:t>% FTE for International MC </a:t>
            </a:r>
            <a:r>
              <a:rPr lang="de-DE" sz="1800" dirty="0" err="1" smtClean="0"/>
              <a:t>coordination</a:t>
            </a:r>
            <a:r>
              <a:rPr lang="de-DE" sz="1800" dirty="0" smtClean="0"/>
              <a:t> (CERN: 2013 - … ?)</a:t>
            </a:r>
          </a:p>
          <a:p>
            <a:pPr lvl="1"/>
            <a:r>
              <a:rPr lang="de-DE" sz="1800" dirty="0" smtClean="0"/>
              <a:t>50% FTE for IPPOG </a:t>
            </a:r>
            <a:r>
              <a:rPr lang="de-DE" sz="1800" dirty="0" err="1" smtClean="0"/>
              <a:t>coordination</a:t>
            </a:r>
            <a:r>
              <a:rPr lang="de-DE" sz="1800" dirty="0" smtClean="0"/>
              <a:t>, </a:t>
            </a:r>
            <a:r>
              <a:rPr lang="de-DE" sz="1800" dirty="0" err="1" smtClean="0"/>
              <a:t>database</a:t>
            </a:r>
            <a:r>
              <a:rPr lang="de-DE" sz="1800" dirty="0" smtClean="0"/>
              <a:t>, </a:t>
            </a:r>
            <a:r>
              <a:rPr lang="de-DE" sz="1800" dirty="0" err="1" smtClean="0"/>
              <a:t>working</a:t>
            </a:r>
            <a:r>
              <a:rPr lang="de-DE" sz="1800" dirty="0" smtClean="0"/>
              <a:t> </a:t>
            </a:r>
            <a:r>
              <a:rPr lang="de-DE" sz="1800" dirty="0" err="1" smtClean="0"/>
              <a:t>groups</a:t>
            </a:r>
            <a:r>
              <a:rPr lang="de-DE" sz="1800" dirty="0" smtClean="0"/>
              <a:t>, …</a:t>
            </a:r>
          </a:p>
          <a:p>
            <a:pPr lvl="1"/>
            <a:r>
              <a:rPr lang="de-DE" sz="1800" dirty="0" smtClean="0"/>
              <a:t>10-20% FTE </a:t>
            </a:r>
            <a:r>
              <a:rPr lang="de-DE" sz="1800" dirty="0" err="1" smtClean="0"/>
              <a:t>technical</a:t>
            </a:r>
            <a:r>
              <a:rPr lang="de-DE" sz="1800" dirty="0" smtClean="0"/>
              <a:t> </a:t>
            </a:r>
            <a:r>
              <a:rPr lang="de-DE" sz="1800" dirty="0" err="1" smtClean="0"/>
              <a:t>support</a:t>
            </a:r>
            <a:endParaRPr lang="de-DE" sz="1800" dirty="0" smtClean="0"/>
          </a:p>
          <a:p>
            <a:pPr lvl="1"/>
            <a:r>
              <a:rPr lang="de-DE" sz="1800" dirty="0" err="1" smtClean="0"/>
              <a:t>Printing</a:t>
            </a:r>
            <a:r>
              <a:rPr lang="de-DE" sz="1800" dirty="0" smtClean="0"/>
              <a:t> </a:t>
            </a:r>
            <a:r>
              <a:rPr lang="de-DE" sz="1800" dirty="0" err="1" smtClean="0"/>
              <a:t>costs</a:t>
            </a:r>
            <a:r>
              <a:rPr lang="de-DE" sz="1800" dirty="0" smtClean="0"/>
              <a:t> </a:t>
            </a:r>
            <a:r>
              <a:rPr lang="de-DE" sz="1800" dirty="0" err="1" smtClean="0"/>
              <a:t>flyers</a:t>
            </a:r>
            <a:r>
              <a:rPr lang="de-DE" sz="1800" dirty="0" smtClean="0"/>
              <a:t>, DVDs, </a:t>
            </a:r>
            <a:r>
              <a:rPr lang="de-DE" sz="1800" dirty="0" err="1" smtClean="0"/>
              <a:t>travel</a:t>
            </a:r>
            <a:r>
              <a:rPr lang="de-DE" sz="1800" dirty="0" smtClean="0"/>
              <a:t>, </a:t>
            </a:r>
            <a:r>
              <a:rPr lang="de-DE" sz="1800" dirty="0" err="1" smtClean="0"/>
              <a:t>etc</a:t>
            </a:r>
            <a:endParaRPr lang="de-DE" sz="1800" dirty="0" smtClean="0"/>
          </a:p>
          <a:p>
            <a:pPr lvl="1"/>
            <a:endParaRPr lang="de-DE" sz="1800" dirty="0" smtClean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SUMMARY: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IPPOG </a:t>
            </a:r>
            <a:r>
              <a:rPr lang="de-DE" dirty="0" err="1" smtClean="0"/>
              <a:t>is</a:t>
            </a:r>
            <a:r>
              <a:rPr lang="de-DE" dirty="0" smtClean="0"/>
              <a:t> an </a:t>
            </a:r>
            <a:r>
              <a:rPr lang="de-DE" dirty="0" err="1" smtClean="0"/>
              <a:t>established</a:t>
            </a:r>
            <a:r>
              <a:rPr lang="de-DE" dirty="0" smtClean="0"/>
              <a:t> </a:t>
            </a:r>
            <a:r>
              <a:rPr lang="de-DE" dirty="0" err="1" smtClean="0"/>
              <a:t>successful</a:t>
            </a:r>
            <a:r>
              <a:rPr lang="de-DE" dirty="0" smtClean="0"/>
              <a:t>  </a:t>
            </a:r>
            <a:br>
              <a:rPr lang="de-DE" dirty="0" smtClean="0"/>
            </a:br>
            <a:r>
              <a:rPr lang="de-DE" dirty="0" err="1" smtClean="0"/>
              <a:t>outreach</a:t>
            </a:r>
            <a:r>
              <a:rPr lang="de-DE" dirty="0" smtClean="0"/>
              <a:t> and </a:t>
            </a:r>
            <a:r>
              <a:rPr lang="de-DE" dirty="0" err="1" smtClean="0"/>
              <a:t>education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r</a:t>
            </a:r>
            <a:r>
              <a:rPr lang="de-DE" dirty="0" err="1" smtClean="0"/>
              <a:t>eady</a:t>
            </a:r>
            <a:r>
              <a:rPr lang="de-DE" dirty="0" smtClean="0"/>
              <a:t> to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intergrated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the </a:t>
            </a:r>
            <a:br>
              <a:rPr lang="de-DE" dirty="0" smtClean="0"/>
            </a:br>
            <a:r>
              <a:rPr lang="de-DE" dirty="0" smtClean="0"/>
              <a:t>European </a:t>
            </a:r>
            <a:r>
              <a:rPr lang="de-DE" dirty="0" err="1" smtClean="0"/>
              <a:t>S</a:t>
            </a:r>
            <a:r>
              <a:rPr lang="de-DE" dirty="0" err="1" smtClean="0"/>
              <a:t>trategy</a:t>
            </a:r>
            <a:r>
              <a:rPr lang="de-DE" dirty="0" smtClean="0"/>
              <a:t> </a:t>
            </a:r>
            <a:r>
              <a:rPr lang="de-DE" smtClean="0"/>
              <a:t>P</a:t>
            </a:r>
            <a:r>
              <a:rPr lang="de-DE" smtClean="0"/>
              <a:t>rocess</a:t>
            </a:r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/>
          <a:lstStyle/>
          <a:p>
            <a:r>
              <a:rPr lang="de-DE" dirty="0" smtClean="0"/>
              <a:t>Who </a:t>
            </a:r>
            <a:r>
              <a:rPr lang="de-DE" dirty="0" err="1" smtClean="0"/>
              <a:t>is</a:t>
            </a:r>
            <a:r>
              <a:rPr lang="de-DE" dirty="0" smtClean="0"/>
              <a:t> IPPOG?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273696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864096"/>
            <a:ext cx="5700135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 l="23883" t="12280" r="55642" b="6241"/>
          <a:stretch>
            <a:fillRect/>
          </a:stretch>
        </p:blipFill>
        <p:spPr bwMode="auto">
          <a:xfrm>
            <a:off x="6516216" y="0"/>
            <a:ext cx="2374037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7702629" y="508518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+ </a:t>
            </a:r>
            <a:r>
              <a:rPr lang="de-DE" dirty="0" err="1" smtClean="0"/>
              <a:t>many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associates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90066"/>
          </a:xfrm>
        </p:spPr>
        <p:txBody>
          <a:bodyPr/>
          <a:lstStyle/>
          <a:p>
            <a:r>
              <a:rPr lang="de-DE" dirty="0" smtClean="0"/>
              <a:t>Relation to EPPCN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548680"/>
            <a:ext cx="8568952" cy="5688632"/>
          </a:xfrm>
        </p:spPr>
        <p:txBody>
          <a:bodyPr/>
          <a:lstStyle/>
          <a:p>
            <a:r>
              <a:rPr lang="de-DE" sz="2000" dirty="0" err="1" smtClean="0">
                <a:solidFill>
                  <a:schemeClr val="tx2"/>
                </a:solidFill>
              </a:rPr>
              <a:t>Good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contact</a:t>
            </a:r>
            <a:r>
              <a:rPr lang="de-DE" sz="2000" dirty="0" smtClean="0">
                <a:solidFill>
                  <a:schemeClr val="tx2"/>
                </a:solidFill>
              </a:rPr>
              <a:t> of </a:t>
            </a:r>
            <a:r>
              <a:rPr lang="de-DE" sz="2000" dirty="0" err="1" smtClean="0">
                <a:solidFill>
                  <a:schemeClr val="tx2"/>
                </a:solidFill>
              </a:rPr>
              <a:t>m</a:t>
            </a:r>
            <a:r>
              <a:rPr lang="de-DE" sz="2000" dirty="0" err="1" smtClean="0">
                <a:solidFill>
                  <a:schemeClr val="tx2"/>
                </a:solidFill>
              </a:rPr>
              <a:t>any</a:t>
            </a:r>
            <a:r>
              <a:rPr lang="de-DE" sz="2000" dirty="0" smtClean="0">
                <a:solidFill>
                  <a:schemeClr val="tx2"/>
                </a:solidFill>
              </a:rPr>
              <a:t> IPPOG </a:t>
            </a:r>
            <a:r>
              <a:rPr lang="de-DE" sz="2000" dirty="0" err="1" smtClean="0">
                <a:solidFill>
                  <a:schemeClr val="tx2"/>
                </a:solidFill>
              </a:rPr>
              <a:t>country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representatives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br>
              <a:rPr lang="de-DE" sz="2000" dirty="0" smtClean="0">
                <a:solidFill>
                  <a:schemeClr val="tx2"/>
                </a:solidFill>
              </a:rPr>
            </a:br>
            <a:r>
              <a:rPr lang="de-DE" sz="2000" dirty="0" smtClean="0">
                <a:solidFill>
                  <a:schemeClr val="tx2"/>
                </a:solidFill>
              </a:rPr>
              <a:t>to </a:t>
            </a:r>
            <a:r>
              <a:rPr lang="de-DE" sz="2000" dirty="0" err="1" smtClean="0">
                <a:solidFill>
                  <a:schemeClr val="tx2"/>
                </a:solidFill>
              </a:rPr>
              <a:t>their</a:t>
            </a:r>
            <a:r>
              <a:rPr lang="de-DE" sz="2000" dirty="0" smtClean="0">
                <a:solidFill>
                  <a:schemeClr val="tx2"/>
                </a:solidFill>
              </a:rPr>
              <a:t> EPPCN </a:t>
            </a:r>
            <a:r>
              <a:rPr lang="de-DE" sz="2000" dirty="0" err="1" smtClean="0">
                <a:solidFill>
                  <a:schemeClr val="tx2"/>
                </a:solidFill>
              </a:rPr>
              <a:t>member</a:t>
            </a:r>
            <a:r>
              <a:rPr lang="de-DE" sz="2000" dirty="0" smtClean="0">
                <a:solidFill>
                  <a:schemeClr val="tx2"/>
                </a:solidFill>
              </a:rPr>
              <a:t> (not all, </a:t>
            </a:r>
            <a:r>
              <a:rPr lang="de-DE" sz="2000" dirty="0" err="1" smtClean="0">
                <a:solidFill>
                  <a:schemeClr val="tx2"/>
                </a:solidFill>
              </a:rPr>
              <a:t>improvement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possible</a:t>
            </a:r>
            <a:r>
              <a:rPr lang="de-DE" sz="2000" dirty="0" smtClean="0">
                <a:solidFill>
                  <a:schemeClr val="tx2"/>
                </a:solidFill>
              </a:rPr>
              <a:t>)</a:t>
            </a:r>
          </a:p>
          <a:p>
            <a:r>
              <a:rPr lang="de-DE" sz="2000" dirty="0" smtClean="0">
                <a:solidFill>
                  <a:schemeClr val="tx2"/>
                </a:solidFill>
              </a:rPr>
              <a:t>½ </a:t>
            </a:r>
            <a:r>
              <a:rPr lang="de-DE" sz="2000" dirty="0" err="1" smtClean="0">
                <a:solidFill>
                  <a:schemeClr val="tx2"/>
                </a:solidFill>
              </a:rPr>
              <a:t>day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common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meeting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each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year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gives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br>
              <a:rPr lang="de-DE" sz="2000" dirty="0" smtClean="0">
                <a:solidFill>
                  <a:schemeClr val="tx2"/>
                </a:solidFill>
              </a:rPr>
            </a:br>
            <a:r>
              <a:rPr lang="de-DE" sz="2000" dirty="0" err="1" smtClean="0">
                <a:solidFill>
                  <a:schemeClr val="tx2"/>
                </a:solidFill>
              </a:rPr>
              <a:t>good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insight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into</a:t>
            </a:r>
            <a:r>
              <a:rPr lang="de-DE" sz="2000" dirty="0" smtClean="0">
                <a:solidFill>
                  <a:schemeClr val="tx2"/>
                </a:solidFill>
              </a:rPr>
              <a:t> mutual </a:t>
            </a:r>
            <a:r>
              <a:rPr lang="de-DE" sz="2000" dirty="0" err="1" smtClean="0">
                <a:solidFill>
                  <a:schemeClr val="tx2"/>
                </a:solidFill>
              </a:rPr>
              <a:t>work</a:t>
            </a:r>
            <a:endParaRPr lang="de-DE" sz="2000" dirty="0" smtClean="0">
              <a:solidFill>
                <a:schemeClr val="tx2"/>
              </a:solidFill>
            </a:endParaRPr>
          </a:p>
          <a:p>
            <a:r>
              <a:rPr lang="de-DE" sz="2000" dirty="0" err="1" smtClean="0"/>
              <a:t>No</a:t>
            </a:r>
            <a:r>
              <a:rPr lang="de-DE" sz="2000" dirty="0" smtClean="0"/>
              <a:t> real </a:t>
            </a:r>
            <a:r>
              <a:rPr lang="de-DE" sz="2000" dirty="0" err="1" smtClean="0"/>
              <a:t>collaborational</a:t>
            </a:r>
            <a:r>
              <a:rPr lang="de-DE" sz="2000" dirty="0" smtClean="0"/>
              <a:t> </a:t>
            </a:r>
            <a:r>
              <a:rPr lang="de-DE" sz="2000" dirty="0" err="1" smtClean="0"/>
              <a:t>work</a:t>
            </a:r>
            <a:r>
              <a:rPr lang="de-DE" sz="2000" dirty="0" smtClean="0"/>
              <a:t> so </a:t>
            </a:r>
            <a:r>
              <a:rPr lang="de-DE" sz="2000" dirty="0" err="1" smtClean="0"/>
              <a:t>far</a:t>
            </a:r>
            <a:r>
              <a:rPr lang="de-DE" sz="2000" dirty="0" smtClean="0"/>
              <a:t> due to</a:t>
            </a:r>
          </a:p>
          <a:p>
            <a:r>
              <a:rPr lang="de-DE" sz="2000" dirty="0" smtClean="0"/>
              <a:t>Different Target </a:t>
            </a:r>
            <a:r>
              <a:rPr lang="de-DE" sz="2000" dirty="0" err="1" smtClean="0"/>
              <a:t>groups</a:t>
            </a:r>
            <a:endParaRPr lang="de-DE" sz="2000" dirty="0" smtClean="0"/>
          </a:p>
          <a:p>
            <a:endParaRPr lang="de-DE" sz="2000" dirty="0" smtClean="0"/>
          </a:p>
          <a:p>
            <a:endParaRPr lang="de-DE" sz="2000" dirty="0" smtClean="0"/>
          </a:p>
          <a:p>
            <a:endParaRPr lang="de-DE" sz="2000" dirty="0" smtClean="0"/>
          </a:p>
          <a:p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smtClean="0">
                <a:sym typeface="Wingdings" pitchFamily="2" charset="2"/>
              </a:rPr>
              <a:t> </a:t>
            </a:r>
            <a:r>
              <a:rPr lang="de-DE" sz="2000" dirty="0" err="1" smtClean="0">
                <a:sym typeface="Wingdings" pitchFamily="2" charset="2"/>
              </a:rPr>
              <a:t>existence</a:t>
            </a:r>
            <a:r>
              <a:rPr lang="de-DE" sz="2000" dirty="0" smtClean="0">
                <a:sym typeface="Wingdings" pitchFamily="2" charset="2"/>
              </a:rPr>
              <a:t> of 2 separate </a:t>
            </a:r>
            <a:r>
              <a:rPr lang="de-DE" sz="2000" dirty="0" err="1" smtClean="0">
                <a:sym typeface="Wingdings" pitchFamily="2" charset="2"/>
              </a:rPr>
              <a:t>groups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is</a:t>
            </a:r>
            <a:r>
              <a:rPr lang="de-DE" sz="2000" dirty="0" smtClean="0">
                <a:sym typeface="Wingdings" pitchFamily="2" charset="2"/>
              </a:rPr>
              <a:t> well </a:t>
            </a:r>
            <a:r>
              <a:rPr lang="de-DE" sz="2000" dirty="0" err="1" smtClean="0">
                <a:sym typeface="Wingdings" pitchFamily="2" charset="2"/>
              </a:rPr>
              <a:t>motivated</a:t>
            </a:r>
            <a:endParaRPr lang="de-DE" sz="2000" dirty="0" smtClean="0"/>
          </a:p>
          <a:p>
            <a:r>
              <a:rPr lang="de-DE" sz="2000" dirty="0" err="1" smtClean="0">
                <a:solidFill>
                  <a:srgbClr val="CC0066"/>
                </a:solidFill>
              </a:rPr>
              <a:t>nevertheless</a:t>
            </a:r>
            <a:r>
              <a:rPr lang="de-DE" sz="2000" dirty="0" smtClean="0">
                <a:solidFill>
                  <a:srgbClr val="CC0066"/>
                </a:solidFill>
              </a:rPr>
              <a:t>: EPPCN </a:t>
            </a:r>
            <a:r>
              <a:rPr lang="de-DE" sz="2000" dirty="0" smtClean="0">
                <a:solidFill>
                  <a:srgbClr val="CC0066"/>
                </a:solidFill>
              </a:rPr>
              <a:t>and IPPOG </a:t>
            </a:r>
            <a:r>
              <a:rPr lang="de-DE" sz="2000" dirty="0" err="1" smtClean="0">
                <a:solidFill>
                  <a:srgbClr val="CC0066"/>
                </a:solidFill>
              </a:rPr>
              <a:t>could</a:t>
            </a:r>
            <a:r>
              <a:rPr lang="de-DE" sz="2000" dirty="0" smtClean="0">
                <a:solidFill>
                  <a:srgbClr val="CC0066"/>
                </a:solidFill>
              </a:rPr>
              <a:t> </a:t>
            </a:r>
            <a:r>
              <a:rPr lang="de-DE" sz="2000" dirty="0" err="1" smtClean="0">
                <a:solidFill>
                  <a:srgbClr val="CC0066"/>
                </a:solidFill>
              </a:rPr>
              <a:t>build</a:t>
            </a:r>
            <a:r>
              <a:rPr lang="de-DE" sz="2000" dirty="0" smtClean="0">
                <a:solidFill>
                  <a:srgbClr val="CC0066"/>
                </a:solidFill>
              </a:rPr>
              <a:t> </a:t>
            </a:r>
            <a:r>
              <a:rPr lang="de-DE" sz="2000" dirty="0" err="1" smtClean="0">
                <a:solidFill>
                  <a:srgbClr val="CC0066"/>
                </a:solidFill>
              </a:rPr>
              <a:t>up</a:t>
            </a:r>
            <a:r>
              <a:rPr lang="de-DE" sz="2000" dirty="0" smtClean="0">
                <a:solidFill>
                  <a:srgbClr val="CC0066"/>
                </a:solidFill>
              </a:rPr>
              <a:t> on </a:t>
            </a:r>
            <a:r>
              <a:rPr lang="de-DE" sz="2000" dirty="0" err="1" smtClean="0">
                <a:solidFill>
                  <a:srgbClr val="CC0066"/>
                </a:solidFill>
              </a:rPr>
              <a:t>synergies</a:t>
            </a:r>
            <a:endParaRPr lang="de-DE" sz="2000" dirty="0" smtClean="0">
              <a:solidFill>
                <a:srgbClr val="CC0066"/>
              </a:solidFill>
            </a:endParaRPr>
          </a:p>
          <a:p>
            <a:pPr lvl="1"/>
            <a:r>
              <a:rPr lang="de-DE" sz="1800" dirty="0" err="1" smtClean="0">
                <a:solidFill>
                  <a:srgbClr val="CC0066"/>
                </a:solidFill>
              </a:rPr>
              <a:t>build</a:t>
            </a:r>
            <a:r>
              <a:rPr lang="de-DE" sz="1800" dirty="0" smtClean="0">
                <a:solidFill>
                  <a:srgbClr val="CC0066"/>
                </a:solidFill>
              </a:rPr>
              <a:t> </a:t>
            </a:r>
            <a:r>
              <a:rPr lang="de-DE" sz="1800" dirty="0" err="1" smtClean="0">
                <a:solidFill>
                  <a:srgbClr val="CC0066"/>
                </a:solidFill>
              </a:rPr>
              <a:t>common</a:t>
            </a:r>
            <a:r>
              <a:rPr lang="de-DE" sz="1800" dirty="0" smtClean="0">
                <a:solidFill>
                  <a:srgbClr val="CC0066"/>
                </a:solidFill>
              </a:rPr>
              <a:t> </a:t>
            </a:r>
            <a:r>
              <a:rPr lang="de-DE" sz="1800" dirty="0" err="1" smtClean="0">
                <a:solidFill>
                  <a:srgbClr val="CC0066"/>
                </a:solidFill>
              </a:rPr>
              <a:t>working</a:t>
            </a:r>
            <a:r>
              <a:rPr lang="de-DE" sz="1800" dirty="0" smtClean="0">
                <a:solidFill>
                  <a:srgbClr val="CC0066"/>
                </a:solidFill>
              </a:rPr>
              <a:t> </a:t>
            </a:r>
            <a:r>
              <a:rPr lang="de-DE" sz="1800" dirty="0" err="1" smtClean="0">
                <a:solidFill>
                  <a:srgbClr val="CC0066"/>
                </a:solidFill>
              </a:rPr>
              <a:t>groups</a:t>
            </a:r>
            <a:r>
              <a:rPr lang="de-DE" sz="1800" dirty="0" smtClean="0">
                <a:solidFill>
                  <a:srgbClr val="CC0066"/>
                </a:solidFill>
              </a:rPr>
              <a:t> on individual </a:t>
            </a:r>
            <a:r>
              <a:rPr lang="de-DE" sz="1800" dirty="0" err="1" smtClean="0">
                <a:solidFill>
                  <a:srgbClr val="CC0066"/>
                </a:solidFill>
              </a:rPr>
              <a:t>topics</a:t>
            </a:r>
            <a:r>
              <a:rPr lang="de-DE" sz="1800" dirty="0" smtClean="0">
                <a:solidFill>
                  <a:srgbClr val="CC0066"/>
                </a:solidFill>
              </a:rPr>
              <a:t>, </a:t>
            </a:r>
            <a:r>
              <a:rPr lang="de-DE" sz="1800" dirty="0" err="1" smtClean="0">
                <a:solidFill>
                  <a:srgbClr val="CC0066"/>
                </a:solidFill>
              </a:rPr>
              <a:t>where</a:t>
            </a:r>
            <a:r>
              <a:rPr lang="de-DE" sz="1800" dirty="0" smtClean="0">
                <a:solidFill>
                  <a:srgbClr val="CC0066"/>
                </a:solidFill>
              </a:rPr>
              <a:t> </a:t>
            </a:r>
            <a:r>
              <a:rPr lang="de-DE" sz="1800" dirty="0" err="1" smtClean="0">
                <a:solidFill>
                  <a:srgbClr val="CC0066"/>
                </a:solidFill>
              </a:rPr>
              <a:t>it</a:t>
            </a:r>
            <a:r>
              <a:rPr lang="de-DE" sz="1800" dirty="0" smtClean="0">
                <a:solidFill>
                  <a:srgbClr val="CC0066"/>
                </a:solidFill>
              </a:rPr>
              <a:t> </a:t>
            </a:r>
            <a:r>
              <a:rPr lang="de-DE" sz="1800" dirty="0" err="1" smtClean="0">
                <a:solidFill>
                  <a:srgbClr val="CC0066"/>
                </a:solidFill>
              </a:rPr>
              <a:t>makes</a:t>
            </a:r>
            <a:r>
              <a:rPr lang="de-DE" sz="1800" dirty="0" smtClean="0">
                <a:solidFill>
                  <a:srgbClr val="CC0066"/>
                </a:solidFill>
              </a:rPr>
              <a:t> sense</a:t>
            </a:r>
            <a:endParaRPr lang="de-DE" sz="1800" dirty="0" smtClean="0">
              <a:solidFill>
                <a:srgbClr val="CC0066"/>
              </a:solidFill>
            </a:endParaRPr>
          </a:p>
          <a:p>
            <a:pPr lvl="1"/>
            <a:r>
              <a:rPr lang="de-DE" sz="1800" dirty="0" smtClean="0">
                <a:solidFill>
                  <a:srgbClr val="CC0066"/>
                </a:solidFill>
              </a:rPr>
              <a:t>e.g. IPPOG WG „</a:t>
            </a:r>
            <a:r>
              <a:rPr lang="de-DE" sz="1800" dirty="0" err="1" smtClean="0">
                <a:solidFill>
                  <a:srgbClr val="CC0066"/>
                </a:solidFill>
              </a:rPr>
              <a:t>Do‘s</a:t>
            </a:r>
            <a:r>
              <a:rPr lang="de-DE" sz="1800" dirty="0" smtClean="0">
                <a:solidFill>
                  <a:srgbClr val="CC0066"/>
                </a:solidFill>
              </a:rPr>
              <a:t> and </a:t>
            </a:r>
            <a:r>
              <a:rPr lang="de-DE" sz="1800" dirty="0" err="1" smtClean="0">
                <a:solidFill>
                  <a:srgbClr val="CC0066"/>
                </a:solidFill>
              </a:rPr>
              <a:t>Dont‘s</a:t>
            </a:r>
            <a:r>
              <a:rPr lang="de-DE" sz="1800" dirty="0" smtClean="0">
                <a:solidFill>
                  <a:srgbClr val="CC0066"/>
                </a:solidFill>
              </a:rPr>
              <a:t> </a:t>
            </a:r>
            <a:r>
              <a:rPr lang="de-DE" sz="1800" dirty="0" err="1" smtClean="0">
                <a:solidFill>
                  <a:srgbClr val="CC0066"/>
                </a:solidFill>
              </a:rPr>
              <a:t>explaining</a:t>
            </a:r>
            <a:r>
              <a:rPr lang="de-DE" sz="1800" dirty="0" smtClean="0">
                <a:solidFill>
                  <a:srgbClr val="CC0066"/>
                </a:solidFill>
              </a:rPr>
              <a:t> the Higgs“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>
                <a:solidFill>
                  <a:schemeClr val="tx2"/>
                </a:solidFill>
              </a:rPr>
              <a:t> </a:t>
            </a:r>
            <a:r>
              <a:rPr lang="de-DE" sz="1800" dirty="0" smtClean="0"/>
              <a:t>   </a:t>
            </a:r>
            <a:endParaRPr lang="de-DE" sz="1800" dirty="0"/>
          </a:p>
        </p:txBody>
      </p:sp>
      <p:graphicFrame>
        <p:nvGraphicFramePr>
          <p:cNvPr id="6" name="Table 16"/>
          <p:cNvGraphicFramePr>
            <a:graphicFrameLocks noGrp="1"/>
          </p:cNvGraphicFramePr>
          <p:nvPr/>
        </p:nvGraphicFramePr>
        <p:xfrm>
          <a:off x="3837260" y="2348880"/>
          <a:ext cx="4191124" cy="1959996"/>
        </p:xfrm>
        <a:graphic>
          <a:graphicData uri="http://schemas.openxmlformats.org/drawingml/2006/table">
            <a:tbl>
              <a:tblPr firstRow="1" bandRow="1"/>
              <a:tblGrid>
                <a:gridCol w="739807"/>
                <a:gridCol w="579125"/>
                <a:gridCol w="602558"/>
                <a:gridCol w="642728"/>
                <a:gridCol w="542302"/>
                <a:gridCol w="1084604"/>
              </a:tblGrid>
              <a:tr h="337433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52346" marR="52346" marT="26173" marB="261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r>
                        <a:rPr lang="en-US" sz="1000" dirty="0" smtClean="0"/>
                        <a:t>High </a:t>
                      </a:r>
                      <a:br>
                        <a:rPr lang="en-US" sz="1000" dirty="0" smtClean="0"/>
                      </a:br>
                      <a:r>
                        <a:rPr lang="en-US" sz="1000" dirty="0" smtClean="0"/>
                        <a:t>Schools</a:t>
                      </a:r>
                      <a:endParaRPr lang="en-US" sz="1000" dirty="0"/>
                    </a:p>
                  </a:txBody>
                  <a:tcPr marL="52346" marR="52346" marT="26173" marB="261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r>
                        <a:rPr lang="en-US" sz="1000" dirty="0" smtClean="0"/>
                        <a:t>General </a:t>
                      </a:r>
                      <a:br>
                        <a:rPr lang="en-US" sz="1000" dirty="0" smtClean="0"/>
                      </a:br>
                      <a:r>
                        <a:rPr lang="en-US" sz="1000" dirty="0" smtClean="0"/>
                        <a:t>Public</a:t>
                      </a:r>
                      <a:endParaRPr lang="en-US" sz="1000" dirty="0"/>
                    </a:p>
                  </a:txBody>
                  <a:tcPr marL="52346" marR="52346" marT="26173" marB="261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r>
                        <a:rPr lang="en-US" sz="1000" dirty="0" smtClean="0"/>
                        <a:t>Scientists</a:t>
                      </a:r>
                      <a:endParaRPr lang="en-US" sz="1000" dirty="0"/>
                    </a:p>
                  </a:txBody>
                  <a:tcPr marL="52346" marR="52346" marT="26173" marB="261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r>
                        <a:rPr lang="en-US" sz="1000" dirty="0" smtClean="0"/>
                        <a:t>Media</a:t>
                      </a:r>
                      <a:endParaRPr lang="en-US" sz="1000" dirty="0"/>
                    </a:p>
                  </a:txBody>
                  <a:tcPr marL="52346" marR="52346" marT="26173" marB="261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r>
                        <a:rPr lang="en-US" sz="1000" dirty="0" smtClean="0"/>
                        <a:t>Science</a:t>
                      </a:r>
                      <a:r>
                        <a:rPr lang="en-US" sz="1000" baseline="0" dirty="0" smtClean="0"/>
                        <a:t> Centres &amp; Museums</a:t>
                      </a:r>
                      <a:endParaRPr lang="en-US" sz="1000" dirty="0"/>
                    </a:p>
                  </a:txBody>
                  <a:tcPr marL="52346" marR="52346" marT="26173" marB="261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/>
                    </a:solidFill>
                  </a:tcPr>
                </a:tc>
              </a:tr>
              <a:tr h="305296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r>
                        <a:rPr lang="en-US" sz="1000" dirty="0" smtClean="0"/>
                        <a:t>IPPOG</a:t>
                      </a:r>
                      <a:endParaRPr lang="en-US" sz="1000" dirty="0"/>
                    </a:p>
                  </a:txBody>
                  <a:tcPr marL="52346" marR="52346" marT="26173" marB="261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</a:p>
                  </a:txBody>
                  <a:tcPr marL="52346" marR="52346" marT="26173" marB="261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</a:p>
                  </a:txBody>
                  <a:tcPr marL="52346" marR="52346" marT="26173" marB="261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</a:p>
                  </a:txBody>
                  <a:tcPr marL="52346" marR="52346" marT="26173" marB="261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 smtClean="0">
                        <a:solidFill>
                          <a:srgbClr val="008000"/>
                        </a:solidFill>
                        <a:latin typeface="Zapf Dingbats"/>
                        <a:ea typeface="Zapf Dingbats"/>
                        <a:cs typeface="Zapf Dingbats"/>
                      </a:endParaRPr>
                    </a:p>
                  </a:txBody>
                  <a:tcPr marL="52346" marR="52346" marT="26173" marB="261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</a:p>
                  </a:txBody>
                  <a:tcPr marL="52346" marR="52346" marT="26173" marB="261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</a:tr>
              <a:tr h="305296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r>
                        <a:rPr lang="en-US" sz="1000" dirty="0" smtClean="0"/>
                        <a:t>EPPCN</a:t>
                      </a:r>
                      <a:endParaRPr lang="en-US" sz="1000" dirty="0"/>
                    </a:p>
                  </a:txBody>
                  <a:tcPr marL="52346" marR="52346" marT="26173" marB="261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/>
                      <a:endParaRPr lang="en-US" sz="1000" dirty="0"/>
                    </a:p>
                  </a:txBody>
                  <a:tcPr marL="52346" marR="52346" marT="26173" marB="261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/>
                      <a:endParaRPr lang="en-US" sz="1000" dirty="0"/>
                    </a:p>
                  </a:txBody>
                  <a:tcPr marL="52346" marR="52346" marT="26173" marB="261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</a:p>
                  </a:txBody>
                  <a:tcPr marL="52346" marR="52346" marT="26173" marB="261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</a:p>
                  </a:txBody>
                  <a:tcPr marL="52346" marR="52346" marT="26173" marB="261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/>
                      <a:endParaRPr lang="en-US" sz="1000" dirty="0"/>
                    </a:p>
                  </a:txBody>
                  <a:tcPr marL="52346" marR="52346" marT="26173" marB="261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</a:tr>
              <a:tr h="305296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r>
                        <a:rPr lang="en-US" sz="1000" smtClean="0"/>
                        <a:t>Interactions</a:t>
                      </a:r>
                      <a:endParaRPr lang="en-US" sz="1000" dirty="0"/>
                    </a:p>
                  </a:txBody>
                  <a:tcPr marL="52346" marR="52346" marT="26173" marB="261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/>
                      <a:endParaRPr lang="en-US" sz="1000" dirty="0"/>
                    </a:p>
                  </a:txBody>
                  <a:tcPr marL="52346" marR="52346" marT="26173" marB="261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</a:p>
                  </a:txBody>
                  <a:tcPr marL="52346" marR="52346" marT="26173" marB="261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</a:p>
                  </a:txBody>
                  <a:tcPr marL="52346" marR="52346" marT="26173" marB="261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</a:p>
                  </a:txBody>
                  <a:tcPr marL="52346" marR="52346" marT="26173" marB="261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/>
                      <a:endParaRPr lang="en-US" sz="1000" dirty="0"/>
                    </a:p>
                  </a:txBody>
                  <a:tcPr marL="52346" marR="52346" marT="26173" marB="261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</a:tr>
              <a:tr h="305296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r>
                        <a:rPr lang="en-US" sz="1000" dirty="0" err="1" smtClean="0"/>
                        <a:t>Quarknet</a:t>
                      </a:r>
                      <a:endParaRPr lang="en-US" sz="1000" dirty="0"/>
                    </a:p>
                  </a:txBody>
                  <a:tcPr marL="52346" marR="52346" marT="26173" marB="261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</a:p>
                  </a:txBody>
                  <a:tcPr marL="52346" marR="52346" marT="26173" marB="261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/>
                      <a:endParaRPr lang="en-US" sz="1000" dirty="0"/>
                    </a:p>
                  </a:txBody>
                  <a:tcPr marL="52346" marR="52346" marT="26173" marB="261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/>
                      <a:endParaRPr lang="en-US" sz="1000" dirty="0"/>
                    </a:p>
                  </a:txBody>
                  <a:tcPr marL="52346" marR="52346" marT="26173" marB="261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/>
                      <a:endParaRPr lang="en-US" sz="1000" dirty="0"/>
                    </a:p>
                  </a:txBody>
                  <a:tcPr marL="52346" marR="52346" marT="26173" marB="261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/>
                      <a:endParaRPr lang="en-US" sz="1000" dirty="0"/>
                    </a:p>
                  </a:txBody>
                  <a:tcPr marL="52346" marR="52346" marT="26173" marB="261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20000"/>
                      </a:srgbClr>
                    </a:solidFill>
                  </a:tcPr>
                </a:tc>
              </a:tr>
              <a:tr h="273159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r>
                        <a:rPr lang="en-US" sz="1000" dirty="0" err="1" smtClean="0"/>
                        <a:t>Aspera</a:t>
                      </a:r>
                      <a:endParaRPr lang="en-US" sz="1000" dirty="0"/>
                    </a:p>
                  </a:txBody>
                  <a:tcPr marL="52346" marR="52346" marT="26173" marB="261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52346" marR="52346" marT="26173" marB="261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</a:p>
                  </a:txBody>
                  <a:tcPr marL="52346" marR="52346" marT="26173" marB="261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</a:p>
                  </a:txBody>
                  <a:tcPr marL="52346" marR="52346" marT="26173" marB="261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</a:p>
                  </a:txBody>
                  <a:tcPr marL="52346" marR="52346" marT="26173" marB="261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52346" marR="52346" marT="26173" marB="261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D13B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043884" cy="9144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CC6DE"/>
                </a:solidFill>
              </a:rPr>
              <a:t>IPPOG activities,  example #1: </a:t>
            </a:r>
            <a:br>
              <a:rPr lang="en-US" sz="2800" b="1" dirty="0" smtClean="0">
                <a:solidFill>
                  <a:srgbClr val="0CC6DE"/>
                </a:solidFill>
              </a:rPr>
            </a:br>
            <a:r>
              <a:rPr lang="en-US" sz="2800" b="1" dirty="0" smtClean="0">
                <a:solidFill>
                  <a:srgbClr val="0CC6DE"/>
                </a:solidFill>
              </a:rPr>
              <a:t>Education </a:t>
            </a:r>
            <a:r>
              <a:rPr lang="en-US" sz="2800" b="1" dirty="0" smtClean="0">
                <a:solidFill>
                  <a:srgbClr val="0CC6DE"/>
                </a:solidFill>
              </a:rPr>
              <a:t>&amp; Outreach Collection</a:t>
            </a:r>
            <a:r>
              <a:rPr lang="en-US" sz="2800" dirty="0" smtClean="0"/>
              <a:t>   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IPPOG Database    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BC40523C-AD33-7F41-81C9-44FAF5339E49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8" name="Picture 7" descr="Screen shot 2012-09-20 at 4.13.2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62865"/>
            <a:ext cx="7544674" cy="585051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179512" y="116632"/>
            <a:ext cx="93610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3"/>
              </a:rPr>
              <a:t>http://</a:t>
            </a:r>
            <a:r>
              <a:rPr lang="en-US" sz="1100" dirty="0" smtClean="0">
                <a:hlinkClick r:id="rId3"/>
              </a:rPr>
              <a:t>ippog.web.cern.ch</a:t>
            </a:r>
            <a:r>
              <a:rPr lang="en-US" sz="1100" dirty="0" smtClean="0"/>
              <a:t>          	      							</a:t>
            </a:r>
            <a:r>
              <a:rPr lang="en-US" sz="1100" dirty="0" smtClean="0"/>
              <a:t>			 </a:t>
            </a:r>
            <a:r>
              <a:rPr lang="en-US" sz="1100" dirty="0" smtClean="0"/>
              <a:t> </a:t>
            </a:r>
            <a:r>
              <a:rPr lang="en-US" sz="1100" u="sng" dirty="0" smtClean="0">
                <a:hlinkClick r:id="rId4"/>
              </a:rPr>
              <a:t>http://facebook.com/IPPOG</a:t>
            </a:r>
            <a:r>
              <a:rPr lang="en-US" sz="1100" u="sng" dirty="0" smtClean="0"/>
              <a:t> </a:t>
            </a:r>
            <a:endParaRPr lang="de-DE" sz="11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488" y="44624"/>
            <a:ext cx="6781800" cy="720080"/>
          </a:xfrm>
        </p:spPr>
        <p:txBody>
          <a:bodyPr/>
          <a:lstStyle/>
          <a:p>
            <a:pPr algn="l"/>
            <a:r>
              <a:rPr lang="en-GB" sz="2400" b="1" dirty="0" smtClean="0">
                <a:solidFill>
                  <a:srgbClr val="0CC6DE"/>
                </a:solidFill>
              </a:rPr>
              <a:t>http://ippog.web.cern.ch/resources</a:t>
            </a:r>
            <a:endParaRPr lang="en-GB" sz="2400" b="1" dirty="0">
              <a:solidFill>
                <a:srgbClr val="0CC6D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957" y="620688"/>
            <a:ext cx="8510799" cy="5400600"/>
          </a:xfrm>
        </p:spPr>
        <p:txBody>
          <a:bodyPr>
            <a:normAutofit/>
          </a:bodyPr>
          <a:lstStyle/>
          <a:p>
            <a:r>
              <a:rPr lang="en-GB" sz="1800" dirty="0" smtClean="0"/>
              <a:t>What is it?</a:t>
            </a:r>
          </a:p>
          <a:p>
            <a:pPr lvl="1"/>
            <a:r>
              <a:rPr lang="en-US" sz="1600" dirty="0" smtClean="0"/>
              <a:t>Collection </a:t>
            </a:r>
            <a:r>
              <a:rPr lang="en-US" sz="1600" dirty="0" smtClean="0"/>
              <a:t>of recommended tools and materials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to </a:t>
            </a:r>
            <a:r>
              <a:rPr lang="en-US" sz="1600" dirty="0" smtClean="0"/>
              <a:t>be used in outreach </a:t>
            </a:r>
          </a:p>
          <a:p>
            <a:pPr lvl="1"/>
            <a:r>
              <a:rPr lang="en-US" sz="1600" dirty="0" smtClean="0"/>
              <a:t>videos, brochures, posters, talks, </a:t>
            </a:r>
            <a:r>
              <a:rPr lang="en-US" sz="1600" dirty="0" smtClean="0"/>
              <a:t>exhibits</a:t>
            </a:r>
            <a:br>
              <a:rPr lang="en-US" sz="1600" dirty="0" smtClean="0"/>
            </a:br>
            <a:r>
              <a:rPr lang="en-US" sz="1600" dirty="0" smtClean="0"/>
              <a:t>ideas </a:t>
            </a:r>
            <a:r>
              <a:rPr lang="en-US" sz="1600" dirty="0" smtClean="0"/>
              <a:t>for hands-on activities and more. </a:t>
            </a:r>
          </a:p>
          <a:p>
            <a:r>
              <a:rPr lang="en-US" sz="1800" dirty="0" smtClean="0"/>
              <a:t>Who is it for?</a:t>
            </a:r>
          </a:p>
          <a:p>
            <a:pPr lvl="1"/>
            <a:r>
              <a:rPr lang="en-US" sz="1600" dirty="0" smtClean="0"/>
              <a:t>Collection for use by anyone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engaged </a:t>
            </a:r>
            <a:r>
              <a:rPr lang="en-US" sz="1600" dirty="0" smtClean="0"/>
              <a:t>in particle physics outreach and informal education initiatives. </a:t>
            </a:r>
          </a:p>
          <a:p>
            <a:pPr lvl="1"/>
            <a:r>
              <a:rPr lang="en-US" sz="1600" dirty="0" smtClean="0"/>
              <a:t>including </a:t>
            </a:r>
            <a:r>
              <a:rPr lang="en-US" sz="1600" dirty="0" smtClean="0"/>
              <a:t>informal science educators &amp; explainers,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and </a:t>
            </a:r>
            <a:r>
              <a:rPr lang="en-US" sz="1600" dirty="0" smtClean="0"/>
              <a:t>anyone else wishing to help others </a:t>
            </a:r>
            <a:r>
              <a:rPr lang="en-US" sz="1600" dirty="0" smtClean="0"/>
              <a:t>understand fascination of particle </a:t>
            </a:r>
            <a:r>
              <a:rPr lang="en-US" sz="1600" dirty="0" smtClean="0"/>
              <a:t>physics</a:t>
            </a:r>
          </a:p>
          <a:p>
            <a:r>
              <a:rPr lang="en-US" sz="1800" dirty="0" smtClean="0"/>
              <a:t>What did it take ?</a:t>
            </a:r>
            <a:endParaRPr lang="en-US" sz="1800" dirty="0" smtClean="0"/>
          </a:p>
          <a:p>
            <a:pPr lvl="1"/>
            <a:r>
              <a:rPr lang="en-GB" sz="1600" dirty="0" smtClean="0"/>
              <a:t>“leased” from CERN’s PATHWAY FP7 </a:t>
            </a:r>
            <a:r>
              <a:rPr lang="en-GB" sz="1600" dirty="0" smtClean="0"/>
              <a:t>project:</a:t>
            </a:r>
          </a:p>
          <a:p>
            <a:pPr lvl="2"/>
            <a:r>
              <a:rPr lang="en-GB" sz="1400" dirty="0" smtClean="0"/>
              <a:t>P</a:t>
            </a:r>
            <a:r>
              <a:rPr lang="en-GB" sz="1400" dirty="0" smtClean="0"/>
              <a:t>erson for </a:t>
            </a:r>
            <a:r>
              <a:rPr lang="en-GB" sz="1400" dirty="0" smtClean="0"/>
              <a:t>Technical setup </a:t>
            </a:r>
            <a:r>
              <a:rPr lang="en-GB" sz="1400" dirty="0" smtClean="0"/>
              <a:t>and </a:t>
            </a:r>
            <a:r>
              <a:rPr lang="en-GB" sz="1400" dirty="0" smtClean="0"/>
              <a:t>user interface: </a:t>
            </a:r>
            <a:endParaRPr lang="en-GB" sz="1400" dirty="0" smtClean="0"/>
          </a:p>
          <a:p>
            <a:pPr lvl="1"/>
            <a:r>
              <a:rPr lang="en-GB" sz="1600" dirty="0" smtClean="0"/>
              <a:t>Supported from CERN since mid 2010 </a:t>
            </a:r>
            <a:r>
              <a:rPr lang="en-GB" sz="1600" dirty="0" err="1" smtClean="0"/>
              <a:t>til</a:t>
            </a:r>
            <a:r>
              <a:rPr lang="en-GB" sz="1600" dirty="0" smtClean="0"/>
              <a:t> end 2012</a:t>
            </a:r>
          </a:p>
          <a:p>
            <a:pPr lvl="2"/>
            <a:r>
              <a:rPr lang="en-GB" sz="1400" dirty="0" smtClean="0"/>
              <a:t>50% FTE:  for </a:t>
            </a:r>
            <a:r>
              <a:rPr lang="en-GB" sz="1400" dirty="0" smtClean="0"/>
              <a:t>collect and </a:t>
            </a:r>
            <a:r>
              <a:rPr lang="en-GB" sz="1400" dirty="0" smtClean="0"/>
              <a:t>fill database  encouraging </a:t>
            </a:r>
            <a:r>
              <a:rPr lang="en-GB" sz="1400" dirty="0" smtClean="0"/>
              <a:t>everybody else to do </a:t>
            </a:r>
            <a:r>
              <a:rPr lang="en-GB" sz="1400" dirty="0" smtClean="0"/>
              <a:t>so,</a:t>
            </a:r>
            <a:br>
              <a:rPr lang="en-GB" sz="1400" dirty="0" smtClean="0"/>
            </a:br>
            <a:r>
              <a:rPr lang="en-GB" sz="1400" dirty="0" smtClean="0"/>
              <a:t>setting up  and  following up working groups  (2 years)</a:t>
            </a:r>
            <a:endParaRPr lang="en-GB" sz="1400" dirty="0" smtClean="0"/>
          </a:p>
          <a:p>
            <a:pPr lvl="2"/>
            <a:r>
              <a:rPr lang="en-GB" sz="1400" dirty="0" smtClean="0"/>
              <a:t>20% FTE: for technical </a:t>
            </a:r>
            <a:r>
              <a:rPr lang="en-GB" sz="1400" dirty="0" smtClean="0"/>
              <a:t>maintenance and improvements </a:t>
            </a:r>
            <a:r>
              <a:rPr lang="en-GB" sz="1400" dirty="0" smtClean="0"/>
              <a:t>(1/2 year)</a:t>
            </a:r>
          </a:p>
          <a:p>
            <a:pPr lvl="1"/>
            <a:r>
              <a:rPr lang="en-GB" sz="1800" dirty="0" smtClean="0">
                <a:solidFill>
                  <a:srgbClr val="CC0066"/>
                </a:solidFill>
              </a:rPr>
              <a:t>Medium / Long term support: not secured  </a:t>
            </a:r>
          </a:p>
          <a:p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BC40523C-AD33-7F41-81C9-44FAF5339E49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8" name="Picture 7" descr="Screen shot 2012-09-20 at 4.13.2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547" y="144016"/>
            <a:ext cx="3121917" cy="2420888"/>
          </a:xfrm>
          <a:prstGeom prst="rect">
            <a:avLst/>
          </a:prstGeom>
        </p:spPr>
      </p:pic>
      <p:pic>
        <p:nvPicPr>
          <p:cNvPr id="19458" name="Picture 2" descr="Pathway logo orange Kopi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9470" y="3429000"/>
            <a:ext cx="1366986" cy="918615"/>
          </a:xfrm>
          <a:prstGeom prst="rect">
            <a:avLst/>
          </a:prstGeom>
          <a:noFill/>
        </p:spPr>
      </p:pic>
      <p:pic>
        <p:nvPicPr>
          <p:cNvPr id="19460" name="Picture 4" descr="CER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4506888"/>
            <a:ext cx="685800" cy="6858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 txBox="1">
            <a:spLocks/>
          </p:cNvSpPr>
          <p:nvPr/>
        </p:nvSpPr>
        <p:spPr bwMode="auto">
          <a:xfrm>
            <a:off x="-36512" y="845550"/>
            <a:ext cx="8686800" cy="503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indent="-3429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de-DE" sz="2400" dirty="0" err="1" smtClean="0">
                <a:solidFill>
                  <a:schemeClr val="tx2"/>
                </a:solidFill>
              </a:rPr>
              <a:t>Particle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Physics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Masterclass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endParaRPr lang="de-DE" sz="2400" kern="0" dirty="0">
              <a:solidFill>
                <a:schemeClr val="tx2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SzPct val="100000"/>
              <a:buBlip>
                <a:blip r:embed="rId2"/>
              </a:buBlip>
              <a:defRPr/>
            </a:pPr>
            <a:r>
              <a:rPr lang="en-US" sz="2000" kern="0" dirty="0" smtClean="0">
                <a:solidFill>
                  <a:srgbClr val="111881"/>
                </a:solidFill>
              </a:rPr>
              <a:t>Target: 16-19 year-old students, </a:t>
            </a:r>
            <a:r>
              <a:rPr lang="en-US" sz="2000" kern="0" dirty="0" smtClean="0">
                <a:solidFill>
                  <a:srgbClr val="111881"/>
                </a:solidFill>
              </a:rPr>
              <a:t>teachers</a:t>
            </a:r>
            <a:r>
              <a:rPr lang="en-US" sz="2000" kern="0" dirty="0" smtClean="0">
                <a:solidFill>
                  <a:srgbClr val="111881"/>
                </a:solidFill>
              </a:rPr>
              <a:t>, </a:t>
            </a:r>
            <a:r>
              <a:rPr lang="en-US" sz="2000" kern="0" dirty="0" smtClean="0">
                <a:solidFill>
                  <a:srgbClr val="111881"/>
                </a:solidFill>
              </a:rPr>
              <a:t>public</a:t>
            </a:r>
            <a:endParaRPr lang="en-US" sz="2000" kern="0" dirty="0" smtClean="0">
              <a:solidFill>
                <a:srgbClr val="111881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SzPct val="100000"/>
              <a:buBlip>
                <a:blip r:embed="rId2"/>
              </a:buBlip>
              <a:defRPr/>
            </a:pPr>
            <a:r>
              <a:rPr lang="en-US" sz="2000" kern="0" dirty="0" smtClean="0">
                <a:solidFill>
                  <a:srgbClr val="111881"/>
                </a:solidFill>
              </a:rPr>
              <a:t>Introduced and guided by </a:t>
            </a:r>
            <a:r>
              <a:rPr lang="en-US" sz="2000" kern="0" dirty="0">
                <a:solidFill>
                  <a:srgbClr val="111881"/>
                </a:solidFill>
              </a:rPr>
              <a:t>scientists („masters“)</a:t>
            </a:r>
          </a:p>
          <a:p>
            <a:pPr marL="742950" lvl="1" indent="-285750" eaLnBrk="0" hangingPunct="0">
              <a:spcBef>
                <a:spcPct val="20000"/>
              </a:spcBef>
              <a:buSzPct val="100000"/>
              <a:buBlip>
                <a:blip r:embed="rId2"/>
              </a:buBlip>
              <a:defRPr/>
            </a:pPr>
            <a:r>
              <a:rPr lang="en-US" sz="2000" kern="0" dirty="0">
                <a:solidFill>
                  <a:srgbClr val="111881"/>
                </a:solidFill>
              </a:rPr>
              <a:t>Work </a:t>
            </a:r>
            <a:r>
              <a:rPr lang="en-US" sz="2000" kern="0" dirty="0" smtClean="0">
                <a:solidFill>
                  <a:srgbClr val="111881"/>
                </a:solidFill>
              </a:rPr>
              <a:t>(in pairs) on real data from CERN</a:t>
            </a:r>
          </a:p>
          <a:p>
            <a:pPr marL="1200150" lvl="2" indent="-285750" eaLnBrk="0" hangingPunct="0">
              <a:spcBef>
                <a:spcPct val="20000"/>
              </a:spcBef>
              <a:buSzPct val="100000"/>
              <a:buFont typeface="Courier New" pitchFamily="49" charset="0"/>
              <a:buChar char="o"/>
              <a:defRPr/>
            </a:pPr>
            <a:r>
              <a:rPr lang="en-US" kern="0" dirty="0" smtClean="0">
                <a:solidFill>
                  <a:srgbClr val="111881"/>
                </a:solidFill>
              </a:rPr>
              <a:t>Classify  ~ 100 particle collision images, each</a:t>
            </a:r>
          </a:p>
          <a:p>
            <a:pPr marL="1200150" lvl="2" indent="-285750" eaLnBrk="0" hangingPunct="0">
              <a:spcBef>
                <a:spcPct val="20000"/>
              </a:spcBef>
              <a:buSzPct val="100000"/>
              <a:buFont typeface="Courier New" pitchFamily="49" charset="0"/>
              <a:buChar char="o"/>
              <a:defRPr/>
            </a:pPr>
            <a:r>
              <a:rPr lang="en-US" kern="0" dirty="0" smtClean="0">
                <a:solidFill>
                  <a:srgbClr val="111881"/>
                </a:solidFill>
              </a:rPr>
              <a:t>Combine: compare abundance or plot spectra</a:t>
            </a:r>
          </a:p>
          <a:p>
            <a:pPr marL="1200150" lvl="2" indent="-285750" eaLnBrk="0" hangingPunct="0">
              <a:spcBef>
                <a:spcPct val="20000"/>
              </a:spcBef>
              <a:buSzPct val="100000"/>
              <a:buFont typeface="Courier New" pitchFamily="49" charset="0"/>
              <a:buChar char="o"/>
              <a:defRPr/>
            </a:pPr>
            <a:r>
              <a:rPr lang="en-US" kern="0" dirty="0" smtClean="0">
                <a:solidFill>
                  <a:srgbClr val="111881"/>
                </a:solidFill>
              </a:rPr>
              <a:t>Draw conclusions, get insights</a:t>
            </a:r>
          </a:p>
          <a:p>
            <a:pPr marL="285750" indent="-285750" eaLnBrk="0" hangingPunct="0">
              <a:spcBef>
                <a:spcPct val="20000"/>
              </a:spcBef>
              <a:buSzPct val="100000"/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rgbClr val="85C714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Possible </a:t>
            </a:r>
            <a:r>
              <a:rPr lang="en-US" sz="2400" dirty="0" err="1" smtClean="0">
                <a:solidFill>
                  <a:schemeClr val="tx2"/>
                </a:solidFill>
              </a:rPr>
              <a:t>Masterclass</a:t>
            </a:r>
            <a:r>
              <a:rPr lang="en-US" sz="2400" dirty="0" smtClean="0">
                <a:solidFill>
                  <a:schemeClr val="tx2"/>
                </a:solidFill>
              </a:rPr>
              <a:t> (MC) Formats</a:t>
            </a:r>
          </a:p>
          <a:p>
            <a:pPr marL="742950" lvl="1" indent="-285750" eaLnBrk="0" hangingPunct="0">
              <a:spcBef>
                <a:spcPts val="0"/>
              </a:spcBef>
              <a:buSzPct val="100000"/>
              <a:buBlip>
                <a:blip r:embed="rId2"/>
              </a:buBlip>
              <a:defRPr/>
            </a:pPr>
            <a:r>
              <a:rPr lang="en-US" sz="2000" b="1" kern="0" dirty="0" smtClean="0">
                <a:solidFill>
                  <a:srgbClr val="111881"/>
                </a:solidFill>
              </a:rPr>
              <a:t>Institute MC: </a:t>
            </a:r>
            <a:r>
              <a:rPr lang="en-US" sz="2000" kern="0" dirty="0">
                <a:solidFill>
                  <a:srgbClr val="111881"/>
                </a:solidFill>
              </a:rPr>
              <a:t>1 day at research institute</a:t>
            </a:r>
            <a:endParaRPr lang="en-US" sz="2000" kern="0" dirty="0" smtClean="0">
              <a:solidFill>
                <a:srgbClr val="111881"/>
              </a:solidFill>
            </a:endParaRPr>
          </a:p>
          <a:p>
            <a:pPr marL="1200150" lvl="2" indent="-285750" eaLnBrk="0" hangingPunct="0">
              <a:spcBef>
                <a:spcPts val="0"/>
              </a:spcBef>
              <a:buSzPct val="100000"/>
              <a:buFont typeface="Courier New" pitchFamily="49" charset="0"/>
              <a:buChar char="o"/>
              <a:defRPr/>
            </a:pPr>
            <a:r>
              <a:rPr lang="en-US" kern="0" dirty="0">
                <a:solidFill>
                  <a:srgbClr val="111881"/>
                </a:solidFill>
              </a:rPr>
              <a:t>O</a:t>
            </a:r>
            <a:r>
              <a:rPr lang="en-US" kern="0" dirty="0" smtClean="0">
                <a:solidFill>
                  <a:srgbClr val="111881"/>
                </a:solidFill>
              </a:rPr>
              <a:t>riginal idea from UK, since 1996</a:t>
            </a:r>
          </a:p>
          <a:p>
            <a:pPr marL="742950" lvl="1" indent="-285750" eaLnBrk="0" hangingPunct="0">
              <a:spcBef>
                <a:spcPts val="0"/>
              </a:spcBef>
              <a:buSzPct val="100000"/>
              <a:buBlip>
                <a:blip r:embed="rId2"/>
              </a:buBlip>
              <a:defRPr/>
            </a:pPr>
            <a:r>
              <a:rPr lang="en-US" sz="2000" b="1" kern="0" dirty="0" smtClean="0">
                <a:solidFill>
                  <a:srgbClr val="7AB800"/>
                </a:solidFill>
              </a:rPr>
              <a:t>International MC: </a:t>
            </a:r>
            <a:r>
              <a:rPr lang="en-US" sz="2000" kern="0" dirty="0" smtClean="0">
                <a:solidFill>
                  <a:srgbClr val="7AB800"/>
                </a:solidFill>
              </a:rPr>
              <a:t>moderated video conference   </a:t>
            </a:r>
          </a:p>
          <a:p>
            <a:pPr marL="1200150" lvl="2" indent="-285750" eaLnBrk="0" hangingPunct="0">
              <a:spcBef>
                <a:spcPts val="0"/>
              </a:spcBef>
              <a:buSzPct val="100000"/>
              <a:buFont typeface="Courier New" pitchFamily="49" charset="0"/>
              <a:buChar char="o"/>
              <a:defRPr/>
            </a:pPr>
            <a:r>
              <a:rPr lang="en-US" kern="0" dirty="0">
                <a:solidFill>
                  <a:srgbClr val="7AB800"/>
                </a:solidFill>
              </a:rPr>
              <a:t>Organized since 2005 by </a:t>
            </a:r>
            <a:r>
              <a:rPr lang="en-US" kern="0" dirty="0" smtClean="0">
                <a:solidFill>
                  <a:srgbClr val="7AB800"/>
                </a:solidFill>
              </a:rPr>
              <a:t>IPPOG</a:t>
            </a:r>
          </a:p>
          <a:p>
            <a:pPr marL="742950" lvl="1" indent="-285750" eaLnBrk="0" hangingPunct="0">
              <a:spcBef>
                <a:spcPts val="0"/>
              </a:spcBef>
              <a:buSzPct val="100000"/>
              <a:buBlip>
                <a:blip r:embed="rId2"/>
              </a:buBlip>
              <a:defRPr/>
            </a:pPr>
            <a:r>
              <a:rPr lang="en-US" sz="2000" b="1" kern="0" dirty="0" smtClean="0">
                <a:solidFill>
                  <a:srgbClr val="CC0066"/>
                </a:solidFill>
              </a:rPr>
              <a:t>Local MC: </a:t>
            </a:r>
            <a:r>
              <a:rPr lang="en-US" sz="2000" kern="0" dirty="0" smtClean="0">
                <a:solidFill>
                  <a:srgbClr val="CC0066"/>
                </a:solidFill>
              </a:rPr>
              <a:t>Ph.D. students bring data to venues  </a:t>
            </a:r>
            <a:r>
              <a:rPr lang="en-US" sz="2200" kern="0" dirty="0" smtClean="0">
                <a:solidFill>
                  <a:srgbClr val="CC0066"/>
                </a:solidFill>
              </a:rPr>
              <a:t>	</a:t>
            </a:r>
          </a:p>
          <a:p>
            <a:pPr marL="1200150" lvl="2" indent="-285750" eaLnBrk="0" hangingPunct="0">
              <a:spcBef>
                <a:spcPts val="0"/>
              </a:spcBef>
              <a:buSzPct val="100000"/>
              <a:buFont typeface="Courier New" pitchFamily="49" charset="0"/>
              <a:buChar char="o"/>
              <a:defRPr/>
            </a:pPr>
            <a:r>
              <a:rPr lang="en-US" kern="0" dirty="0" smtClean="0">
                <a:solidFill>
                  <a:srgbClr val="CC0066"/>
                </a:solidFill>
              </a:rPr>
              <a:t>Since 2010 in </a:t>
            </a:r>
            <a:r>
              <a:rPr lang="en-US" kern="0" dirty="0" smtClean="0">
                <a:solidFill>
                  <a:srgbClr val="CC0066"/>
                </a:solidFill>
              </a:rPr>
              <a:t>German “</a:t>
            </a:r>
            <a:r>
              <a:rPr lang="en-US" kern="0" dirty="0" err="1" smtClean="0">
                <a:solidFill>
                  <a:srgbClr val="CC0066"/>
                </a:solidFill>
              </a:rPr>
              <a:t>Netzwerk</a:t>
            </a:r>
            <a:r>
              <a:rPr lang="en-US" kern="0" dirty="0" smtClean="0">
                <a:solidFill>
                  <a:srgbClr val="CC0066"/>
                </a:solidFill>
              </a:rPr>
              <a:t> Teilchenwelt”</a:t>
            </a:r>
            <a:endParaRPr lang="en-US" sz="2200" kern="0" dirty="0" smtClean="0">
              <a:solidFill>
                <a:srgbClr val="CC0066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SzPct val="100000"/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rgbClr val="85C714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SzPct val="100000"/>
              <a:buFont typeface="Wingdings" pitchFamily="2" charset="2"/>
              <a:buChar char="v"/>
              <a:defRPr/>
            </a:pPr>
            <a:endParaRPr lang="de-DE" sz="2800" dirty="0">
              <a:solidFill>
                <a:srgbClr val="85C714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9646" y="812924"/>
            <a:ext cx="273685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 b="10928"/>
          <a:stretch>
            <a:fillRect/>
          </a:stretch>
        </p:blipFill>
        <p:spPr bwMode="auto">
          <a:xfrm>
            <a:off x="6299646" y="3828421"/>
            <a:ext cx="2736304" cy="175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188640"/>
            <a:ext cx="904388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C6D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IPPOG activities,  example #2: 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C6D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C6D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international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CC6D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CC6D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Masterclasses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C6D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C6D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C6D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CC6D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4808" y="274638"/>
            <a:ext cx="8229600" cy="490066"/>
          </a:xfrm>
        </p:spPr>
        <p:txBody>
          <a:bodyPr/>
          <a:lstStyle/>
          <a:p>
            <a:r>
              <a:rPr lang="de-DE" sz="3200" dirty="0" err="1" smtClean="0"/>
              <a:t>Aim</a:t>
            </a:r>
            <a:r>
              <a:rPr lang="de-DE" sz="3200" dirty="0" smtClean="0"/>
              <a:t>: </a:t>
            </a:r>
            <a:r>
              <a:rPr lang="de-DE" sz="3200" dirty="0" err="1" smtClean="0"/>
              <a:t>Authentic</a:t>
            </a:r>
            <a:r>
              <a:rPr lang="de-DE" sz="3200" dirty="0" smtClean="0"/>
              <a:t> </a:t>
            </a:r>
            <a:r>
              <a:rPr lang="de-DE" sz="3200" dirty="0" smtClean="0"/>
              <a:t>Science </a:t>
            </a:r>
            <a:endParaRPr lang="de-DE" sz="3200" dirty="0"/>
          </a:p>
        </p:txBody>
      </p:sp>
      <p:sp>
        <p:nvSpPr>
          <p:cNvPr id="6" name="Textplatzhalter 2"/>
          <p:cNvSpPr txBox="1">
            <a:spLocks/>
          </p:cNvSpPr>
          <p:nvPr/>
        </p:nvSpPr>
        <p:spPr bwMode="auto">
          <a:xfrm>
            <a:off x="395536" y="836712"/>
            <a:ext cx="82296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indent="-3429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de-DE" sz="2400" dirty="0" smtClean="0">
                <a:solidFill>
                  <a:srgbClr val="85C714"/>
                </a:solidFill>
                <a:latin typeface="+mn-lt"/>
                <a:cs typeface="+mn-cs"/>
              </a:rPr>
              <a:t>Make </a:t>
            </a:r>
            <a:r>
              <a:rPr lang="de-DE" sz="2400" dirty="0" err="1" smtClean="0">
                <a:solidFill>
                  <a:srgbClr val="85C714"/>
                </a:solidFill>
                <a:latin typeface="+mn-lt"/>
                <a:cs typeface="+mn-cs"/>
              </a:rPr>
              <a:t>public</a:t>
            </a:r>
            <a:r>
              <a:rPr lang="de-DE" sz="2400" dirty="0" smtClean="0">
                <a:solidFill>
                  <a:srgbClr val="85C714"/>
                </a:solidFill>
                <a:latin typeface="+mn-lt"/>
                <a:cs typeface="+mn-cs"/>
              </a:rPr>
              <a:t> </a:t>
            </a:r>
            <a:r>
              <a:rPr lang="de-DE" sz="2400" dirty="0" err="1" smtClean="0">
                <a:solidFill>
                  <a:srgbClr val="85C714"/>
                </a:solidFill>
                <a:latin typeface="+mn-lt"/>
                <a:cs typeface="+mn-cs"/>
              </a:rPr>
              <a:t>into</a:t>
            </a:r>
            <a:r>
              <a:rPr lang="de-DE" sz="2400" dirty="0" smtClean="0">
                <a:solidFill>
                  <a:srgbClr val="85C714"/>
                </a:solidFill>
                <a:latin typeface="+mn-lt"/>
                <a:cs typeface="+mn-cs"/>
              </a:rPr>
              <a:t> </a:t>
            </a:r>
            <a:r>
              <a:rPr lang="de-DE" sz="2400" dirty="0" err="1" smtClean="0">
                <a:solidFill>
                  <a:srgbClr val="85C714"/>
                </a:solidFill>
                <a:latin typeface="+mn-lt"/>
                <a:cs typeface="+mn-cs"/>
              </a:rPr>
              <a:t>scientists</a:t>
            </a:r>
            <a:r>
              <a:rPr lang="de-DE" sz="2400" dirty="0" smtClean="0">
                <a:solidFill>
                  <a:srgbClr val="85C714"/>
                </a:solidFill>
                <a:latin typeface="+mn-lt"/>
                <a:cs typeface="+mn-cs"/>
              </a:rPr>
              <a:t> for a </a:t>
            </a:r>
            <a:r>
              <a:rPr lang="de-DE" sz="2400" dirty="0" err="1" smtClean="0">
                <a:solidFill>
                  <a:srgbClr val="85C714"/>
                </a:solidFill>
                <a:latin typeface="+mn-lt"/>
                <a:cs typeface="+mn-cs"/>
              </a:rPr>
              <a:t>day</a:t>
            </a:r>
            <a:endParaRPr lang="de-DE" sz="2400" kern="0" dirty="0" smtClean="0">
              <a:solidFill>
                <a:srgbClr val="111881"/>
              </a:solidFill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Blip>
                <a:blip r:embed="rId2"/>
              </a:buBlip>
              <a:tabLst/>
              <a:defRPr/>
            </a:pPr>
            <a:r>
              <a:rPr lang="de-DE" sz="2200" kern="0" dirty="0" err="1" smtClean="0">
                <a:solidFill>
                  <a:srgbClr val="111881"/>
                </a:solidFill>
              </a:rPr>
              <a:t>Active</a:t>
            </a:r>
            <a:r>
              <a:rPr lang="de-DE" sz="2200" kern="0" dirty="0" smtClean="0">
                <a:solidFill>
                  <a:srgbClr val="111881"/>
                </a:solidFill>
              </a:rPr>
              <a:t> „</a:t>
            </a:r>
            <a:r>
              <a:rPr lang="de-DE" sz="2200" kern="0" dirty="0" err="1" smtClean="0">
                <a:solidFill>
                  <a:srgbClr val="111881"/>
                </a:solidFill>
              </a:rPr>
              <a:t>hands</a:t>
            </a:r>
            <a:r>
              <a:rPr lang="de-DE" sz="2200" kern="0" dirty="0" smtClean="0">
                <a:solidFill>
                  <a:srgbClr val="111881"/>
                </a:solidFill>
              </a:rPr>
              <a:t>-on“ </a:t>
            </a:r>
            <a:r>
              <a:rPr lang="de-DE" sz="2200" kern="0" dirty="0" err="1" smtClean="0">
                <a:solidFill>
                  <a:srgbClr val="111881"/>
                </a:solidFill>
              </a:rPr>
              <a:t>involvement</a:t>
            </a:r>
            <a:endParaRPr lang="de-DE" sz="2200" kern="0" dirty="0" smtClean="0">
              <a:solidFill>
                <a:srgbClr val="111881"/>
              </a:solidFill>
            </a:endParaRPr>
          </a:p>
          <a:p>
            <a:pPr marL="1200150" lvl="2" indent="-285750" eaLnBrk="0" hangingPunct="0">
              <a:spcBef>
                <a:spcPct val="20000"/>
              </a:spcBef>
              <a:buSzPct val="100000"/>
              <a:buFont typeface="Courier New" pitchFamily="49" charset="0"/>
              <a:buChar char="o"/>
            </a:pPr>
            <a:r>
              <a:rPr lang="de-DE" sz="2000" kern="0" dirty="0" err="1">
                <a:solidFill>
                  <a:srgbClr val="111881"/>
                </a:solidFill>
              </a:rPr>
              <a:t>h</a:t>
            </a:r>
            <a:r>
              <a:rPr lang="de-DE" sz="2000" kern="0" dirty="0" err="1" smtClean="0">
                <a:solidFill>
                  <a:srgbClr val="111881"/>
                </a:solidFill>
              </a:rPr>
              <a:t>ear</a:t>
            </a:r>
            <a:r>
              <a:rPr lang="de-DE" sz="2000" kern="0" dirty="0" smtClean="0">
                <a:solidFill>
                  <a:srgbClr val="111881"/>
                </a:solidFill>
              </a:rPr>
              <a:t> = </a:t>
            </a:r>
            <a:r>
              <a:rPr lang="de-DE" sz="2000" kern="0" dirty="0" err="1" smtClean="0">
                <a:solidFill>
                  <a:srgbClr val="111881"/>
                </a:solidFill>
              </a:rPr>
              <a:t>forget</a:t>
            </a:r>
            <a:r>
              <a:rPr lang="de-DE" sz="2000" kern="0" dirty="0" smtClean="0">
                <a:solidFill>
                  <a:srgbClr val="111881"/>
                </a:solidFill>
              </a:rPr>
              <a:t>, </a:t>
            </a:r>
            <a:r>
              <a:rPr lang="de-DE" sz="2000" kern="0" dirty="0" err="1" smtClean="0">
                <a:solidFill>
                  <a:srgbClr val="111881"/>
                </a:solidFill>
              </a:rPr>
              <a:t>see</a:t>
            </a:r>
            <a:r>
              <a:rPr lang="de-DE" sz="2000" kern="0" dirty="0" smtClean="0">
                <a:solidFill>
                  <a:srgbClr val="111881"/>
                </a:solidFill>
              </a:rPr>
              <a:t> = </a:t>
            </a:r>
            <a:r>
              <a:rPr lang="de-DE" sz="2000" kern="0" dirty="0" err="1" smtClean="0">
                <a:solidFill>
                  <a:srgbClr val="111881"/>
                </a:solidFill>
              </a:rPr>
              <a:t>remember</a:t>
            </a:r>
            <a:r>
              <a:rPr lang="de-DE" sz="2000" kern="0" dirty="0" smtClean="0">
                <a:solidFill>
                  <a:srgbClr val="111881"/>
                </a:solidFill>
              </a:rPr>
              <a:t>, do = understand</a:t>
            </a:r>
          </a:p>
          <a:p>
            <a:pPr marL="1200150" lvl="2" indent="-285750" eaLnBrk="0" hangingPunct="0">
              <a:spcBef>
                <a:spcPct val="20000"/>
              </a:spcBef>
              <a:buSzPct val="100000"/>
              <a:buFont typeface="Courier New" pitchFamily="49" charset="0"/>
              <a:buChar char="o"/>
            </a:pPr>
            <a:r>
              <a:rPr lang="de-DE" sz="2000" kern="0" dirty="0" err="1">
                <a:solidFill>
                  <a:srgbClr val="111881"/>
                </a:solidFill>
              </a:rPr>
              <a:t>b</a:t>
            </a:r>
            <a:r>
              <a:rPr lang="de-DE" sz="2000" kern="0" dirty="0" err="1" smtClean="0">
                <a:solidFill>
                  <a:srgbClr val="111881"/>
                </a:solidFill>
              </a:rPr>
              <a:t>oil</a:t>
            </a:r>
            <a:r>
              <a:rPr lang="de-DE" sz="2000" kern="0" dirty="0" smtClean="0">
                <a:solidFill>
                  <a:srgbClr val="111881"/>
                </a:solidFill>
              </a:rPr>
              <a:t> down to </a:t>
            </a:r>
            <a:r>
              <a:rPr lang="de-DE" sz="2000" kern="0" dirty="0" err="1" smtClean="0">
                <a:solidFill>
                  <a:srgbClr val="111881"/>
                </a:solidFill>
              </a:rPr>
              <a:t>essentials</a:t>
            </a:r>
            <a:r>
              <a:rPr lang="de-DE" sz="2000" kern="0" dirty="0" smtClean="0">
                <a:solidFill>
                  <a:srgbClr val="111881"/>
                </a:solidFill>
              </a:rPr>
              <a:t> for </a:t>
            </a:r>
            <a:r>
              <a:rPr lang="de-DE" sz="2000" kern="0" dirty="0" err="1" smtClean="0">
                <a:solidFill>
                  <a:srgbClr val="111881"/>
                </a:solidFill>
              </a:rPr>
              <a:t>enabling</a:t>
            </a:r>
            <a:r>
              <a:rPr lang="de-DE" sz="2000" kern="0" dirty="0" smtClean="0">
                <a:solidFill>
                  <a:srgbClr val="111881"/>
                </a:solidFill>
              </a:rPr>
              <a:t> </a:t>
            </a:r>
            <a:r>
              <a:rPr lang="de-DE" sz="2000" kern="0" dirty="0" err="1" smtClean="0">
                <a:solidFill>
                  <a:srgbClr val="111881"/>
                </a:solidFill>
              </a:rPr>
              <a:t>own</a:t>
            </a:r>
            <a:r>
              <a:rPr lang="de-DE" sz="2000" kern="0" dirty="0" smtClean="0">
                <a:solidFill>
                  <a:srgbClr val="111881"/>
                </a:solidFill>
              </a:rPr>
              <a:t> </a:t>
            </a:r>
            <a:r>
              <a:rPr lang="de-DE" sz="2000" kern="0" dirty="0" err="1" smtClean="0">
                <a:solidFill>
                  <a:srgbClr val="111881"/>
                </a:solidFill>
              </a:rPr>
              <a:t>measurements</a:t>
            </a:r>
            <a:endParaRPr lang="de-DE" sz="2000" kern="0" dirty="0" smtClean="0">
              <a:solidFill>
                <a:srgbClr val="111881"/>
              </a:solidFill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Blip>
                <a:blip r:embed="rId2"/>
              </a:buBlip>
              <a:tabLst/>
              <a:defRPr/>
            </a:pPr>
            <a:r>
              <a:rPr lang="de-DE" sz="2200" kern="0" dirty="0" smtClean="0">
                <a:solidFill>
                  <a:srgbClr val="111881"/>
                </a:solidFill>
              </a:rPr>
              <a:t>As </a:t>
            </a:r>
            <a:r>
              <a:rPr lang="de-DE" sz="2200" kern="0" dirty="0" err="1" smtClean="0">
                <a:solidFill>
                  <a:srgbClr val="111881"/>
                </a:solidFill>
              </a:rPr>
              <a:t>close</a:t>
            </a:r>
            <a:r>
              <a:rPr lang="de-DE" sz="2200" kern="0" dirty="0" smtClean="0">
                <a:solidFill>
                  <a:srgbClr val="111881"/>
                </a:solidFill>
              </a:rPr>
              <a:t> </a:t>
            </a:r>
            <a:r>
              <a:rPr lang="de-DE" sz="2200" kern="0" dirty="0" err="1" smtClean="0">
                <a:solidFill>
                  <a:srgbClr val="111881"/>
                </a:solidFill>
              </a:rPr>
              <a:t>as</a:t>
            </a:r>
            <a:r>
              <a:rPr lang="de-DE" sz="2200" kern="0" dirty="0" smtClean="0">
                <a:solidFill>
                  <a:srgbClr val="111881"/>
                </a:solidFill>
              </a:rPr>
              <a:t> </a:t>
            </a:r>
            <a:r>
              <a:rPr lang="de-DE" sz="2200" kern="0" dirty="0" err="1" smtClean="0">
                <a:solidFill>
                  <a:srgbClr val="111881"/>
                </a:solidFill>
              </a:rPr>
              <a:t>possible</a:t>
            </a:r>
            <a:r>
              <a:rPr lang="de-DE" sz="2200" kern="0" dirty="0" smtClean="0">
                <a:solidFill>
                  <a:srgbClr val="111881"/>
                </a:solidFill>
              </a:rPr>
              <a:t> to </a:t>
            </a:r>
            <a:r>
              <a:rPr lang="de-DE" sz="2200" kern="0" dirty="0" err="1" smtClean="0">
                <a:solidFill>
                  <a:srgbClr val="111881"/>
                </a:solidFill>
              </a:rPr>
              <a:t>current</a:t>
            </a:r>
            <a:r>
              <a:rPr lang="de-DE" sz="2200" kern="0" dirty="0" smtClean="0">
                <a:solidFill>
                  <a:srgbClr val="111881"/>
                </a:solidFill>
              </a:rPr>
              <a:t> </a:t>
            </a:r>
            <a:r>
              <a:rPr lang="de-DE" sz="2200" kern="0" dirty="0" err="1" smtClean="0">
                <a:solidFill>
                  <a:srgbClr val="111881"/>
                </a:solidFill>
              </a:rPr>
              <a:t>research</a:t>
            </a:r>
            <a:endParaRPr lang="de-DE" sz="2200" kern="0" dirty="0" smtClean="0">
              <a:solidFill>
                <a:srgbClr val="111881"/>
              </a:solidFill>
            </a:endParaRPr>
          </a:p>
          <a:p>
            <a:pPr marL="1200150" lvl="2" indent="-285750" eaLnBrk="0" hangingPunct="0">
              <a:spcBef>
                <a:spcPct val="20000"/>
              </a:spcBef>
              <a:buFont typeface="Courier New" pitchFamily="49" charset="0"/>
              <a:buChar char="o"/>
            </a:pPr>
            <a:r>
              <a:rPr lang="de-DE" sz="2000" kern="0" dirty="0" err="1">
                <a:solidFill>
                  <a:srgbClr val="111881"/>
                </a:solidFill>
              </a:rPr>
              <a:t>f</a:t>
            </a:r>
            <a:r>
              <a:rPr lang="de-DE" sz="2000" kern="0" dirty="0" err="1" smtClean="0">
                <a:solidFill>
                  <a:srgbClr val="111881"/>
                </a:solidFill>
              </a:rPr>
              <a:t>ollow</a:t>
            </a:r>
            <a:r>
              <a:rPr lang="de-DE" sz="2000" kern="0" dirty="0" smtClean="0">
                <a:solidFill>
                  <a:srgbClr val="111881"/>
                </a:solidFill>
              </a:rPr>
              <a:t> </a:t>
            </a:r>
            <a:r>
              <a:rPr lang="de-DE" sz="2000" kern="0" dirty="0" err="1" smtClean="0">
                <a:solidFill>
                  <a:srgbClr val="111881"/>
                </a:solidFill>
              </a:rPr>
              <a:t>up</a:t>
            </a:r>
            <a:r>
              <a:rPr lang="de-DE" sz="2000" kern="0" dirty="0" smtClean="0">
                <a:solidFill>
                  <a:srgbClr val="111881"/>
                </a:solidFill>
              </a:rPr>
              <a:t> </a:t>
            </a:r>
            <a:r>
              <a:rPr lang="de-DE" sz="2000" kern="0" dirty="0" err="1" smtClean="0">
                <a:solidFill>
                  <a:srgbClr val="111881"/>
                </a:solidFill>
              </a:rPr>
              <a:t>what</a:t>
            </a:r>
            <a:r>
              <a:rPr lang="de-DE" sz="2000" kern="0" dirty="0" smtClean="0">
                <a:solidFill>
                  <a:srgbClr val="111881"/>
                </a:solidFill>
              </a:rPr>
              <a:t> </a:t>
            </a:r>
            <a:r>
              <a:rPr lang="de-DE" sz="2000" kern="0" dirty="0" err="1" smtClean="0">
                <a:solidFill>
                  <a:srgbClr val="111881"/>
                </a:solidFill>
              </a:rPr>
              <a:t>scientists</a:t>
            </a:r>
            <a:r>
              <a:rPr lang="de-DE" sz="2000" kern="0" dirty="0" smtClean="0">
                <a:solidFill>
                  <a:srgbClr val="111881"/>
                </a:solidFill>
              </a:rPr>
              <a:t> </a:t>
            </a:r>
            <a:r>
              <a:rPr lang="de-DE" sz="2000" kern="0" dirty="0" err="1" smtClean="0">
                <a:solidFill>
                  <a:srgbClr val="111881"/>
                </a:solidFill>
              </a:rPr>
              <a:t>have</a:t>
            </a:r>
            <a:r>
              <a:rPr lang="de-DE" sz="2000" kern="0" dirty="0" smtClean="0">
                <a:solidFill>
                  <a:srgbClr val="111881"/>
                </a:solidFill>
              </a:rPr>
              <a:t> </a:t>
            </a:r>
            <a:r>
              <a:rPr lang="de-DE" sz="2000" kern="0" dirty="0" err="1" smtClean="0">
                <a:solidFill>
                  <a:srgbClr val="111881"/>
                </a:solidFill>
              </a:rPr>
              <a:t>recently</a:t>
            </a:r>
            <a:r>
              <a:rPr lang="de-DE" sz="2000" kern="0" dirty="0" smtClean="0">
                <a:solidFill>
                  <a:srgbClr val="111881"/>
                </a:solidFill>
              </a:rPr>
              <a:t> </a:t>
            </a:r>
            <a:r>
              <a:rPr lang="de-DE" sz="2000" kern="0" dirty="0" err="1" smtClean="0">
                <a:solidFill>
                  <a:srgbClr val="111881"/>
                </a:solidFill>
              </a:rPr>
              <a:t>done</a:t>
            </a:r>
            <a:r>
              <a:rPr lang="de-DE" sz="2000" kern="0" dirty="0" smtClean="0">
                <a:solidFill>
                  <a:srgbClr val="111881"/>
                </a:solidFill>
              </a:rPr>
              <a:t> </a:t>
            </a: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v"/>
            </a:pPr>
            <a:r>
              <a:rPr lang="de-DE" sz="2800" dirty="0">
                <a:solidFill>
                  <a:srgbClr val="85C714"/>
                </a:solidFill>
                <a:latin typeface="+mn-lt"/>
                <a:cs typeface="+mn-cs"/>
              </a:rPr>
              <a:t> </a:t>
            </a:r>
            <a:r>
              <a:rPr lang="de-DE" sz="2400" dirty="0" err="1" smtClean="0">
                <a:solidFill>
                  <a:srgbClr val="85C714"/>
                </a:solidFill>
                <a:latin typeface="+mn-lt"/>
                <a:cs typeface="+mn-cs"/>
              </a:rPr>
              <a:t>Get</a:t>
            </a:r>
            <a:r>
              <a:rPr lang="de-DE" sz="2400" dirty="0" smtClean="0">
                <a:solidFill>
                  <a:srgbClr val="85C714"/>
                </a:solidFill>
                <a:latin typeface="+mn-lt"/>
                <a:cs typeface="+mn-cs"/>
              </a:rPr>
              <a:t> </a:t>
            </a:r>
            <a:r>
              <a:rPr lang="de-DE" sz="2400" dirty="0" err="1" smtClean="0">
                <a:solidFill>
                  <a:srgbClr val="85C714"/>
                </a:solidFill>
                <a:latin typeface="+mn-lt"/>
                <a:cs typeface="+mn-cs"/>
              </a:rPr>
              <a:t>insight</a:t>
            </a:r>
            <a:r>
              <a:rPr lang="de-DE" sz="2400" dirty="0" smtClean="0">
                <a:solidFill>
                  <a:srgbClr val="85C714"/>
                </a:solidFill>
                <a:latin typeface="+mn-lt"/>
                <a:cs typeface="+mn-cs"/>
              </a:rPr>
              <a:t> </a:t>
            </a:r>
            <a:r>
              <a:rPr lang="de-DE" sz="2400" dirty="0" err="1" smtClean="0">
                <a:solidFill>
                  <a:srgbClr val="85C714"/>
                </a:solidFill>
                <a:latin typeface="+mn-lt"/>
                <a:cs typeface="+mn-cs"/>
              </a:rPr>
              <a:t>into</a:t>
            </a:r>
            <a:r>
              <a:rPr lang="de-DE" sz="2400" dirty="0" smtClean="0">
                <a:solidFill>
                  <a:srgbClr val="85C714"/>
                </a:solidFill>
                <a:latin typeface="+mn-lt"/>
                <a:cs typeface="+mn-cs"/>
              </a:rPr>
              <a:t> </a:t>
            </a:r>
            <a:r>
              <a:rPr lang="de-DE" sz="2400" dirty="0" err="1" smtClean="0">
                <a:solidFill>
                  <a:srgbClr val="85C714"/>
                </a:solidFill>
                <a:latin typeface="+mn-lt"/>
                <a:cs typeface="+mn-cs"/>
              </a:rPr>
              <a:t>research</a:t>
            </a:r>
            <a:r>
              <a:rPr lang="de-DE" sz="2400" dirty="0" smtClean="0">
                <a:solidFill>
                  <a:srgbClr val="85C714"/>
                </a:solidFill>
                <a:latin typeface="+mn-lt"/>
                <a:cs typeface="+mn-cs"/>
              </a:rPr>
              <a:t> </a:t>
            </a:r>
            <a:r>
              <a:rPr lang="de-DE" sz="2400" dirty="0" err="1" smtClean="0">
                <a:solidFill>
                  <a:srgbClr val="85C714"/>
                </a:solidFill>
                <a:latin typeface="+mn-lt"/>
                <a:cs typeface="+mn-cs"/>
              </a:rPr>
              <a:t>process</a:t>
            </a:r>
            <a:endParaRPr lang="de-DE" sz="2400" dirty="0" smtClean="0">
              <a:solidFill>
                <a:srgbClr val="85C714"/>
              </a:solidFill>
              <a:latin typeface="+mn-lt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Blip>
                <a:blip r:embed="rId2"/>
              </a:buBlip>
            </a:pPr>
            <a:r>
              <a:rPr lang="de-DE" sz="2200" kern="0" dirty="0" smtClean="0">
                <a:solidFill>
                  <a:srgbClr val="111881"/>
                </a:solidFill>
              </a:rPr>
              <a:t> </a:t>
            </a:r>
            <a:r>
              <a:rPr lang="de-DE" sz="2200" kern="0" dirty="0" err="1" smtClean="0">
                <a:solidFill>
                  <a:srgbClr val="111881"/>
                </a:solidFill>
              </a:rPr>
              <a:t>use</a:t>
            </a:r>
            <a:r>
              <a:rPr lang="de-DE" sz="2200" kern="0" dirty="0" smtClean="0">
                <a:solidFill>
                  <a:srgbClr val="111881"/>
                </a:solidFill>
              </a:rPr>
              <a:t> original </a:t>
            </a:r>
            <a:r>
              <a:rPr lang="de-DE" sz="2200" kern="0" dirty="0" err="1" smtClean="0">
                <a:solidFill>
                  <a:srgbClr val="111881"/>
                </a:solidFill>
              </a:rPr>
              <a:t>methods</a:t>
            </a:r>
            <a:r>
              <a:rPr lang="de-DE" sz="2200" kern="0" dirty="0" smtClean="0">
                <a:solidFill>
                  <a:srgbClr val="111881"/>
                </a:solidFill>
              </a:rPr>
              <a:t> and </a:t>
            </a:r>
            <a:r>
              <a:rPr lang="de-DE" sz="2200" kern="0" dirty="0" err="1" smtClean="0">
                <a:solidFill>
                  <a:srgbClr val="111881"/>
                </a:solidFill>
              </a:rPr>
              <a:t>tools</a:t>
            </a:r>
            <a:endParaRPr lang="de-DE" sz="2200" kern="0" dirty="0" smtClean="0">
              <a:solidFill>
                <a:srgbClr val="111881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Blip>
                <a:blip r:embed="rId2"/>
              </a:buBlip>
            </a:pPr>
            <a:r>
              <a:rPr lang="de-DE" sz="2200" kern="0" dirty="0" smtClean="0">
                <a:solidFill>
                  <a:srgbClr val="111881"/>
                </a:solidFill>
                <a:latin typeface="+mn-lt"/>
                <a:cs typeface="+mn-cs"/>
              </a:rPr>
              <a:t> </a:t>
            </a:r>
            <a:r>
              <a:rPr lang="de-DE" sz="2200" kern="0" dirty="0" err="1" smtClean="0">
                <a:solidFill>
                  <a:srgbClr val="111881"/>
                </a:solidFill>
                <a:latin typeface="+mn-lt"/>
                <a:cs typeface="+mn-cs"/>
              </a:rPr>
              <a:t>compare</a:t>
            </a:r>
            <a:r>
              <a:rPr lang="de-DE" sz="2200" kern="0" dirty="0" smtClean="0">
                <a:solidFill>
                  <a:srgbClr val="111881"/>
                </a:solidFill>
                <a:latin typeface="+mn-lt"/>
                <a:cs typeface="+mn-cs"/>
              </a:rPr>
              <a:t> the </a:t>
            </a:r>
            <a:r>
              <a:rPr lang="de-DE" sz="2200" kern="0" dirty="0" err="1" smtClean="0">
                <a:solidFill>
                  <a:srgbClr val="111881"/>
                </a:solidFill>
                <a:latin typeface="+mn-lt"/>
                <a:cs typeface="+mn-cs"/>
              </a:rPr>
              <a:t>results</a:t>
            </a:r>
            <a:r>
              <a:rPr lang="de-DE" sz="2200" kern="0" dirty="0" smtClean="0">
                <a:solidFill>
                  <a:srgbClr val="111881"/>
                </a:solidFill>
                <a:latin typeface="+mn-lt"/>
                <a:cs typeface="+mn-cs"/>
              </a:rPr>
              <a:t> to </a:t>
            </a:r>
            <a:r>
              <a:rPr lang="de-DE" sz="2200" kern="0" dirty="0" err="1" smtClean="0">
                <a:solidFill>
                  <a:srgbClr val="111881"/>
                </a:solidFill>
                <a:latin typeface="+mn-lt"/>
                <a:cs typeface="+mn-cs"/>
              </a:rPr>
              <a:t>theories</a:t>
            </a:r>
            <a:endParaRPr lang="de-DE" sz="2200" dirty="0" smtClean="0">
              <a:solidFill>
                <a:srgbClr val="85C714"/>
              </a:solidFill>
              <a:latin typeface="+mn-lt"/>
              <a:cs typeface="+mn-cs"/>
            </a:endParaRP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v"/>
            </a:pPr>
            <a:r>
              <a:rPr lang="de-DE" sz="2800" dirty="0" smtClean="0">
                <a:solidFill>
                  <a:srgbClr val="85C714"/>
                </a:solidFill>
                <a:latin typeface="+mn-lt"/>
                <a:cs typeface="+mn-cs"/>
              </a:rPr>
              <a:t> </a:t>
            </a:r>
            <a:r>
              <a:rPr lang="de-DE" sz="2400" dirty="0" err="1" smtClean="0">
                <a:solidFill>
                  <a:srgbClr val="85C714"/>
                </a:solidFill>
                <a:latin typeface="+mn-lt"/>
                <a:cs typeface="+mn-cs"/>
              </a:rPr>
              <a:t>Authentic</a:t>
            </a:r>
            <a:r>
              <a:rPr lang="de-DE" sz="2400" dirty="0" smtClean="0">
                <a:solidFill>
                  <a:srgbClr val="85C714"/>
                </a:solidFill>
                <a:latin typeface="+mn-lt"/>
                <a:cs typeface="+mn-cs"/>
              </a:rPr>
              <a:t> </a:t>
            </a:r>
            <a:r>
              <a:rPr lang="de-DE" sz="2400" dirty="0" err="1" smtClean="0">
                <a:solidFill>
                  <a:srgbClr val="85C714"/>
                </a:solidFill>
                <a:latin typeface="+mn-lt"/>
                <a:cs typeface="+mn-cs"/>
              </a:rPr>
              <a:t>experience</a:t>
            </a:r>
            <a:endParaRPr lang="de-DE" sz="2400" dirty="0" smtClean="0">
              <a:solidFill>
                <a:srgbClr val="85C714"/>
              </a:solidFill>
              <a:latin typeface="+mn-lt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Blip>
                <a:blip r:embed="rId2"/>
              </a:buBlip>
            </a:pPr>
            <a:r>
              <a:rPr lang="de-DE" sz="2200" dirty="0" smtClean="0">
                <a:solidFill>
                  <a:srgbClr val="85C714"/>
                </a:solidFill>
                <a:latin typeface="+mn-lt"/>
                <a:cs typeface="+mn-cs"/>
              </a:rPr>
              <a:t> </a:t>
            </a:r>
            <a:r>
              <a:rPr lang="de-DE" sz="2200" kern="0" dirty="0" smtClean="0">
                <a:solidFill>
                  <a:srgbClr val="111881"/>
                </a:solidFill>
              </a:rPr>
              <a:t>Analyse real </a:t>
            </a:r>
            <a:r>
              <a:rPr lang="de-DE" sz="2200" kern="0" dirty="0" err="1" smtClean="0">
                <a:solidFill>
                  <a:srgbClr val="111881"/>
                </a:solidFill>
              </a:rPr>
              <a:t>scientific</a:t>
            </a:r>
            <a:r>
              <a:rPr lang="de-DE" sz="2200" kern="0" dirty="0" smtClean="0">
                <a:solidFill>
                  <a:srgbClr val="111881"/>
                </a:solidFill>
              </a:rPr>
              <a:t> </a:t>
            </a:r>
            <a:r>
              <a:rPr lang="de-DE" sz="2200" kern="0" dirty="0" err="1" smtClean="0">
                <a:solidFill>
                  <a:srgbClr val="111881"/>
                </a:solidFill>
              </a:rPr>
              <a:t>data</a:t>
            </a:r>
            <a:endParaRPr lang="de-DE" sz="2200" kern="0" dirty="0" smtClean="0">
              <a:solidFill>
                <a:srgbClr val="111881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Blip>
                <a:blip r:embed="rId2"/>
              </a:buBlip>
            </a:pPr>
            <a:r>
              <a:rPr lang="de-DE" sz="2200" kern="0" dirty="0">
                <a:solidFill>
                  <a:srgbClr val="111881"/>
                </a:solidFill>
              </a:rPr>
              <a:t> </a:t>
            </a:r>
            <a:r>
              <a:rPr lang="de-DE" sz="2200" kern="0" dirty="0" err="1" smtClean="0">
                <a:solidFill>
                  <a:srgbClr val="111881"/>
                </a:solidFill>
              </a:rPr>
              <a:t>Meet</a:t>
            </a:r>
            <a:r>
              <a:rPr lang="de-DE" sz="2200" kern="0" dirty="0" smtClean="0">
                <a:solidFill>
                  <a:srgbClr val="111881"/>
                </a:solidFill>
              </a:rPr>
              <a:t> and </a:t>
            </a:r>
            <a:r>
              <a:rPr lang="de-DE" sz="2200" kern="0" dirty="0" err="1" smtClean="0">
                <a:solidFill>
                  <a:srgbClr val="111881"/>
                </a:solidFill>
              </a:rPr>
              <a:t>discuss</a:t>
            </a:r>
            <a:r>
              <a:rPr lang="de-DE" sz="2200" kern="0" dirty="0" smtClean="0">
                <a:solidFill>
                  <a:srgbClr val="111881"/>
                </a:solidFill>
              </a:rPr>
              <a:t> </a:t>
            </a:r>
            <a:r>
              <a:rPr lang="de-DE" sz="2200" kern="0" dirty="0" err="1" smtClean="0">
                <a:solidFill>
                  <a:srgbClr val="111881"/>
                </a:solidFill>
              </a:rPr>
              <a:t>with</a:t>
            </a:r>
            <a:r>
              <a:rPr lang="de-DE" sz="2200" kern="0" dirty="0" smtClean="0">
                <a:solidFill>
                  <a:srgbClr val="111881"/>
                </a:solidFill>
              </a:rPr>
              <a:t> </a:t>
            </a:r>
            <a:r>
              <a:rPr lang="de-DE" sz="2200" kern="0" dirty="0" err="1" smtClean="0">
                <a:solidFill>
                  <a:srgbClr val="111881"/>
                </a:solidFill>
              </a:rPr>
              <a:t>active</a:t>
            </a:r>
            <a:r>
              <a:rPr lang="de-DE" sz="2200" kern="0" dirty="0" smtClean="0">
                <a:solidFill>
                  <a:srgbClr val="111881"/>
                </a:solidFill>
              </a:rPr>
              <a:t> </a:t>
            </a:r>
            <a:r>
              <a:rPr lang="de-DE" sz="2200" kern="0" dirty="0" err="1" smtClean="0">
                <a:solidFill>
                  <a:srgbClr val="111881"/>
                </a:solidFill>
              </a:rPr>
              <a:t>scientists</a:t>
            </a:r>
            <a:endParaRPr lang="de-DE" sz="2200" dirty="0">
              <a:solidFill>
                <a:srgbClr val="85C714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de-DE" sz="2800" dirty="0">
              <a:solidFill>
                <a:srgbClr val="85C714"/>
              </a:solidFill>
              <a:latin typeface="+mn-lt"/>
              <a:cs typeface="+mn-cs"/>
            </a:endParaRPr>
          </a:p>
        </p:txBody>
      </p:sp>
      <p:pic>
        <p:nvPicPr>
          <p:cNvPr id="4" name="Grafik 3" descr="pic-schueler-mcdd-vermitteln-klei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13376" y="3501008"/>
            <a:ext cx="2411760" cy="1614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490066"/>
          </a:xfrm>
        </p:spPr>
        <p:txBody>
          <a:bodyPr/>
          <a:lstStyle/>
          <a:p>
            <a:r>
              <a:rPr lang="de-DE" sz="3200" dirty="0" smtClean="0"/>
              <a:t>Measurement </a:t>
            </a:r>
            <a:r>
              <a:rPr lang="de-DE" sz="3200" dirty="0" err="1" smtClean="0"/>
              <a:t>examples</a:t>
            </a:r>
            <a:r>
              <a:rPr lang="de-DE" sz="3200" dirty="0" smtClean="0"/>
              <a:t> from CERN </a:t>
            </a:r>
            <a:r>
              <a:rPr lang="de-DE" sz="3200" dirty="0" err="1" smtClean="0"/>
              <a:t>data</a:t>
            </a:r>
            <a:r>
              <a:rPr lang="de-DE" sz="3200" dirty="0" smtClean="0"/>
              <a:t> 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8606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de-DE" sz="2400" dirty="0" smtClean="0">
                <a:latin typeface="Arial" charset="0"/>
                <a:cs typeface="Arial" charset="0"/>
              </a:rPr>
              <a:t>Basic </a:t>
            </a:r>
            <a:r>
              <a:rPr lang="de-DE" sz="2400" dirty="0" err="1" smtClean="0">
                <a:latin typeface="Arial" charset="0"/>
                <a:cs typeface="Arial" charset="0"/>
              </a:rPr>
              <a:t>insights</a:t>
            </a:r>
            <a:endParaRPr lang="de-DE" sz="2400" dirty="0" smtClean="0">
              <a:latin typeface="Arial" charset="0"/>
              <a:cs typeface="Arial" charset="0"/>
            </a:endParaRPr>
          </a:p>
          <a:p>
            <a:pPr lvl="1">
              <a:buSzPct val="100000"/>
              <a:buBlip>
                <a:blip r:embed="rId2"/>
              </a:buBlip>
              <a:defRPr/>
            </a:pPr>
            <a:r>
              <a:rPr lang="de-DE" sz="2000" kern="0" dirty="0" smtClean="0">
                <a:solidFill>
                  <a:srgbClr val="111881"/>
                </a:solidFill>
                <a:latin typeface="Arial" charset="0"/>
                <a:cs typeface="Arial" charset="0"/>
              </a:rPr>
              <a:t>Why do p-p </a:t>
            </a:r>
            <a:r>
              <a:rPr lang="de-DE" sz="2000" kern="0" dirty="0" err="1" smtClean="0">
                <a:solidFill>
                  <a:srgbClr val="111881"/>
                </a:solidFill>
                <a:latin typeface="Arial" charset="0"/>
                <a:cs typeface="Arial" charset="0"/>
              </a:rPr>
              <a:t>collisions</a:t>
            </a:r>
            <a:r>
              <a:rPr lang="de-DE" sz="2000" kern="0" dirty="0" smtClean="0">
                <a:solidFill>
                  <a:srgbClr val="111881"/>
                </a:solidFill>
                <a:latin typeface="Arial" charset="0"/>
                <a:cs typeface="Arial" charset="0"/>
              </a:rPr>
              <a:t> </a:t>
            </a:r>
            <a:r>
              <a:rPr lang="de-DE" sz="2000" kern="0" dirty="0" err="1" smtClean="0">
                <a:solidFill>
                  <a:srgbClr val="111881"/>
                </a:solidFill>
                <a:latin typeface="Arial" charset="0"/>
                <a:cs typeface="Arial" charset="0"/>
              </a:rPr>
              <a:t>produce</a:t>
            </a:r>
            <a:r>
              <a:rPr lang="de-DE" sz="2000" kern="0" dirty="0" smtClean="0">
                <a:solidFill>
                  <a:srgbClr val="111881"/>
                </a:solidFill>
                <a:latin typeface="Arial" charset="0"/>
                <a:cs typeface="Arial" charset="0"/>
              </a:rPr>
              <a:t> </a:t>
            </a:r>
            <a:r>
              <a:rPr lang="de-DE" sz="2000" kern="0" dirty="0" err="1" smtClean="0">
                <a:solidFill>
                  <a:srgbClr val="111881"/>
                </a:solidFill>
                <a:latin typeface="Arial" charset="0"/>
                <a:cs typeface="Arial" charset="0"/>
              </a:rPr>
              <a:t>more</a:t>
            </a:r>
            <a:r>
              <a:rPr lang="de-DE" sz="2000" kern="0" dirty="0" smtClean="0">
                <a:solidFill>
                  <a:srgbClr val="111881"/>
                </a:solidFill>
                <a:latin typeface="Arial" charset="0"/>
                <a:cs typeface="Arial" charset="0"/>
              </a:rPr>
              <a:t> W</a:t>
            </a:r>
            <a:r>
              <a:rPr lang="de-DE" sz="2000" kern="0" baseline="30000" dirty="0" smtClean="0">
                <a:solidFill>
                  <a:srgbClr val="111881"/>
                </a:solidFill>
                <a:latin typeface="Arial" charset="0"/>
                <a:cs typeface="Arial" charset="0"/>
              </a:rPr>
              <a:t>+</a:t>
            </a:r>
            <a:r>
              <a:rPr lang="de-DE" sz="2000" kern="0" dirty="0" smtClean="0">
                <a:solidFill>
                  <a:srgbClr val="111881"/>
                </a:solidFill>
                <a:latin typeface="Arial" charset="0"/>
                <a:cs typeface="Arial" charset="0"/>
              </a:rPr>
              <a:t> </a:t>
            </a:r>
            <a:r>
              <a:rPr lang="de-DE" sz="2000" kern="0" dirty="0" err="1" smtClean="0">
                <a:solidFill>
                  <a:srgbClr val="111881"/>
                </a:solidFill>
                <a:latin typeface="Arial" charset="0"/>
                <a:cs typeface="Arial" charset="0"/>
              </a:rPr>
              <a:t>than</a:t>
            </a:r>
            <a:r>
              <a:rPr lang="de-DE" sz="2000" kern="0" dirty="0" smtClean="0">
                <a:solidFill>
                  <a:srgbClr val="111881"/>
                </a:solidFill>
                <a:latin typeface="Arial" charset="0"/>
                <a:cs typeface="Arial" charset="0"/>
              </a:rPr>
              <a:t> W</a:t>
            </a:r>
            <a:r>
              <a:rPr lang="de-DE" sz="2000" b="1" kern="0" dirty="0" smtClean="0">
                <a:solidFill>
                  <a:srgbClr val="111881"/>
                </a:solidFill>
                <a:latin typeface="Symbol" pitchFamily="18" charset="2"/>
                <a:cs typeface="Arial" charset="0"/>
              </a:rPr>
              <a:t> </a:t>
            </a:r>
            <a:r>
              <a:rPr lang="de-DE" sz="2000" b="1" kern="0" baseline="30000" dirty="0" smtClean="0">
                <a:solidFill>
                  <a:srgbClr val="111881"/>
                </a:solidFill>
                <a:latin typeface="Symbol" pitchFamily="18" charset="2"/>
                <a:cs typeface="Arial" charset="0"/>
              </a:rPr>
              <a:t>-</a:t>
            </a:r>
            <a:r>
              <a:rPr lang="de-DE" sz="2000" b="1" kern="0" dirty="0" smtClean="0">
                <a:solidFill>
                  <a:srgbClr val="111881"/>
                </a:solidFill>
                <a:latin typeface="Symbol" pitchFamily="18" charset="2"/>
                <a:cs typeface="Arial" charset="0"/>
              </a:rPr>
              <a:t> </a:t>
            </a:r>
            <a:r>
              <a:rPr lang="de-DE" sz="2000" kern="0" dirty="0" smtClean="0">
                <a:solidFill>
                  <a:srgbClr val="111881"/>
                </a:solidFill>
                <a:latin typeface="Arial" charset="0"/>
                <a:cs typeface="Arial" charset="0"/>
              </a:rPr>
              <a:t>? </a:t>
            </a:r>
            <a:br>
              <a:rPr lang="de-DE" sz="2000" kern="0" dirty="0" smtClean="0">
                <a:solidFill>
                  <a:srgbClr val="111881"/>
                </a:solidFill>
                <a:latin typeface="Arial" charset="0"/>
                <a:cs typeface="Arial" charset="0"/>
              </a:rPr>
            </a:br>
            <a:r>
              <a:rPr lang="de-DE" sz="2000" kern="0" dirty="0" smtClean="0">
                <a:solidFill>
                  <a:srgbClr val="111881"/>
                </a:solidFill>
                <a:latin typeface="Arial" charset="0"/>
                <a:cs typeface="Arial" charset="0"/>
                <a:sym typeface="Wingdings" pitchFamily="2" charset="2"/>
              </a:rPr>
              <a:t> Proton </a:t>
            </a:r>
            <a:r>
              <a:rPr lang="de-DE" sz="2000" kern="0" dirty="0" err="1" smtClean="0">
                <a:solidFill>
                  <a:srgbClr val="111881"/>
                </a:solidFill>
                <a:latin typeface="Arial" charset="0"/>
                <a:cs typeface="Arial" charset="0"/>
                <a:sym typeface="Wingdings" pitchFamily="2" charset="2"/>
              </a:rPr>
              <a:t>structure</a:t>
            </a:r>
            <a:r>
              <a:rPr lang="de-DE" sz="2000" kern="0" dirty="0" smtClean="0">
                <a:solidFill>
                  <a:srgbClr val="111881"/>
                </a:solidFill>
                <a:latin typeface="Arial" charset="0"/>
                <a:cs typeface="Arial" charset="0"/>
                <a:sym typeface="Wingdings" pitchFamily="2" charset="2"/>
              </a:rPr>
              <a:t> !</a:t>
            </a:r>
            <a:endParaRPr lang="de-DE" sz="2000" kern="0" dirty="0" smtClean="0">
              <a:solidFill>
                <a:srgbClr val="111881"/>
              </a:solidFill>
              <a:latin typeface="Arial" charset="0"/>
              <a:cs typeface="Arial" charset="0"/>
            </a:endParaRPr>
          </a:p>
          <a:p>
            <a:pPr lvl="2">
              <a:buSzPct val="100000"/>
              <a:buFont typeface="Courier New" pitchFamily="49" charset="0"/>
              <a:buChar char="o"/>
              <a:defRPr/>
            </a:pPr>
            <a:r>
              <a:rPr lang="de-DE" sz="1800" kern="0" dirty="0" smtClean="0">
                <a:solidFill>
                  <a:srgbClr val="111881"/>
                </a:solidFill>
                <a:latin typeface="Arial" charset="0"/>
                <a:cs typeface="Arial" charset="0"/>
              </a:rPr>
              <a:t>2 u-</a:t>
            </a:r>
            <a:r>
              <a:rPr lang="de-DE" sz="1800" kern="0" dirty="0" err="1" smtClean="0">
                <a:solidFill>
                  <a:srgbClr val="111881"/>
                </a:solidFill>
                <a:latin typeface="Arial" charset="0"/>
                <a:cs typeface="Arial" charset="0"/>
              </a:rPr>
              <a:t>quarks</a:t>
            </a:r>
            <a:r>
              <a:rPr lang="de-DE" sz="1800" kern="0" dirty="0" smtClean="0">
                <a:solidFill>
                  <a:srgbClr val="111881"/>
                </a:solidFill>
                <a:latin typeface="Arial" charset="0"/>
                <a:cs typeface="Arial" charset="0"/>
              </a:rPr>
              <a:t>: positive </a:t>
            </a:r>
            <a:r>
              <a:rPr lang="de-DE" sz="1800" kern="0" dirty="0" err="1" smtClean="0">
                <a:solidFill>
                  <a:srgbClr val="111881"/>
                </a:solidFill>
                <a:latin typeface="Arial" charset="0"/>
                <a:cs typeface="Arial" charset="0"/>
              </a:rPr>
              <a:t>electric</a:t>
            </a:r>
            <a:r>
              <a:rPr lang="de-DE" sz="1800" kern="0" dirty="0" smtClean="0">
                <a:solidFill>
                  <a:srgbClr val="111881"/>
                </a:solidFill>
                <a:latin typeface="Arial" charset="0"/>
                <a:cs typeface="Arial" charset="0"/>
              </a:rPr>
              <a:t> </a:t>
            </a:r>
            <a:r>
              <a:rPr lang="de-DE" sz="1800" kern="0" dirty="0" err="1" smtClean="0">
                <a:solidFill>
                  <a:srgbClr val="111881"/>
                </a:solidFill>
                <a:latin typeface="Arial" charset="0"/>
                <a:cs typeface="Arial" charset="0"/>
              </a:rPr>
              <a:t>charge</a:t>
            </a:r>
            <a:r>
              <a:rPr lang="de-DE" sz="1800" kern="0" dirty="0" smtClean="0">
                <a:solidFill>
                  <a:srgbClr val="111881"/>
                </a:solidFill>
                <a:latin typeface="Arial" charset="0"/>
                <a:cs typeface="Arial" charset="0"/>
              </a:rPr>
              <a:t> -&gt; </a:t>
            </a:r>
            <a:r>
              <a:rPr lang="de-DE" sz="1800" kern="0" dirty="0" err="1" smtClean="0">
                <a:solidFill>
                  <a:srgbClr val="111881"/>
                </a:solidFill>
                <a:latin typeface="Arial" charset="0"/>
                <a:cs typeface="Arial" charset="0"/>
              </a:rPr>
              <a:t>emit</a:t>
            </a:r>
            <a:r>
              <a:rPr lang="de-DE" sz="1800" kern="0" dirty="0" smtClean="0">
                <a:solidFill>
                  <a:srgbClr val="111881"/>
                </a:solidFill>
                <a:latin typeface="Arial" charset="0"/>
                <a:cs typeface="Arial" charset="0"/>
              </a:rPr>
              <a:t> W</a:t>
            </a:r>
            <a:r>
              <a:rPr lang="de-DE" sz="1800" kern="0" baseline="30000" dirty="0" smtClean="0">
                <a:solidFill>
                  <a:srgbClr val="111881"/>
                </a:solidFill>
                <a:latin typeface="Arial" charset="0"/>
                <a:cs typeface="Arial" charset="0"/>
              </a:rPr>
              <a:t>+</a:t>
            </a:r>
            <a:endParaRPr lang="de-DE" sz="1800" kern="0" dirty="0" smtClean="0">
              <a:solidFill>
                <a:srgbClr val="111881"/>
              </a:solidFill>
              <a:latin typeface="Arial" charset="0"/>
              <a:cs typeface="Arial" charset="0"/>
            </a:endParaRPr>
          </a:p>
          <a:p>
            <a:pPr lvl="2">
              <a:buSzPct val="100000"/>
              <a:buFont typeface="Courier New" pitchFamily="49" charset="0"/>
              <a:buChar char="o"/>
              <a:defRPr/>
            </a:pPr>
            <a:r>
              <a:rPr lang="de-DE" sz="1800" kern="0" dirty="0" smtClean="0">
                <a:solidFill>
                  <a:srgbClr val="111881"/>
                </a:solidFill>
                <a:latin typeface="Arial" charset="0"/>
                <a:cs typeface="Arial" charset="0"/>
              </a:rPr>
              <a:t>1 d-</a:t>
            </a:r>
            <a:r>
              <a:rPr lang="de-DE" sz="1800" kern="0" dirty="0" err="1" smtClean="0">
                <a:solidFill>
                  <a:srgbClr val="111881"/>
                </a:solidFill>
                <a:latin typeface="Arial" charset="0"/>
                <a:cs typeface="Arial" charset="0"/>
              </a:rPr>
              <a:t>quark</a:t>
            </a:r>
            <a:r>
              <a:rPr lang="de-DE" sz="1800" kern="0" dirty="0" smtClean="0">
                <a:solidFill>
                  <a:srgbClr val="111881"/>
                </a:solidFill>
                <a:latin typeface="Arial" charset="0"/>
                <a:cs typeface="Arial" charset="0"/>
              </a:rPr>
              <a:t>: negative </a:t>
            </a:r>
            <a:r>
              <a:rPr lang="de-DE" sz="1800" kern="0" dirty="0" err="1" smtClean="0">
                <a:solidFill>
                  <a:srgbClr val="111881"/>
                </a:solidFill>
                <a:latin typeface="Arial" charset="0"/>
                <a:cs typeface="Arial" charset="0"/>
              </a:rPr>
              <a:t>electric</a:t>
            </a:r>
            <a:r>
              <a:rPr lang="de-DE" sz="1800" kern="0" dirty="0" smtClean="0">
                <a:solidFill>
                  <a:srgbClr val="111881"/>
                </a:solidFill>
                <a:latin typeface="Arial" charset="0"/>
                <a:cs typeface="Arial" charset="0"/>
              </a:rPr>
              <a:t> </a:t>
            </a:r>
            <a:r>
              <a:rPr lang="de-DE" sz="1800" kern="0" dirty="0" err="1" smtClean="0">
                <a:solidFill>
                  <a:srgbClr val="111881"/>
                </a:solidFill>
                <a:latin typeface="Arial" charset="0"/>
                <a:cs typeface="Arial" charset="0"/>
              </a:rPr>
              <a:t>charge</a:t>
            </a:r>
            <a:r>
              <a:rPr lang="de-DE" sz="1800" kern="0" dirty="0" smtClean="0">
                <a:solidFill>
                  <a:srgbClr val="111881"/>
                </a:solidFill>
                <a:latin typeface="Arial" charset="0"/>
                <a:cs typeface="Arial" charset="0"/>
              </a:rPr>
              <a:t> -&gt; </a:t>
            </a:r>
            <a:r>
              <a:rPr lang="de-DE" sz="1800" kern="0" dirty="0" err="1" smtClean="0">
                <a:solidFill>
                  <a:srgbClr val="111881"/>
                </a:solidFill>
                <a:latin typeface="Arial" charset="0"/>
                <a:cs typeface="Arial" charset="0"/>
              </a:rPr>
              <a:t>emit</a:t>
            </a:r>
            <a:r>
              <a:rPr lang="de-DE" sz="1800" kern="0" dirty="0" smtClean="0">
                <a:solidFill>
                  <a:srgbClr val="111881"/>
                </a:solidFill>
                <a:latin typeface="Arial" charset="0"/>
                <a:cs typeface="Arial" charset="0"/>
              </a:rPr>
              <a:t> W</a:t>
            </a:r>
            <a:r>
              <a:rPr lang="de-DE" sz="1800" b="1" kern="0" baseline="30000" dirty="0" smtClean="0">
                <a:solidFill>
                  <a:srgbClr val="111881"/>
                </a:solidFill>
                <a:latin typeface="Symbol" pitchFamily="18" charset="2"/>
                <a:cs typeface="Arial" charset="0"/>
              </a:rPr>
              <a:t>-</a:t>
            </a:r>
            <a:endParaRPr lang="de-DE" sz="1800" b="1" kern="0" dirty="0" smtClean="0">
              <a:solidFill>
                <a:srgbClr val="111881"/>
              </a:solidFill>
              <a:latin typeface="Symbol" pitchFamily="18" charset="2"/>
              <a:cs typeface="Arial" charset="0"/>
            </a:endParaRPr>
          </a:p>
          <a:p>
            <a:pPr>
              <a:buFont typeface="Wingdings" pitchFamily="2" charset="2"/>
              <a:buChar char="v"/>
            </a:pPr>
            <a:r>
              <a:rPr lang="de-DE" sz="2400" dirty="0" err="1" smtClean="0">
                <a:latin typeface="Arial" charset="0"/>
                <a:cs typeface="Arial" charset="0"/>
              </a:rPr>
              <a:t>Cutting</a:t>
            </a:r>
            <a:r>
              <a:rPr lang="de-DE" sz="2400" dirty="0" smtClean="0">
                <a:latin typeface="Arial" charset="0"/>
                <a:cs typeface="Arial" charset="0"/>
              </a:rPr>
              <a:t> </a:t>
            </a:r>
            <a:r>
              <a:rPr lang="de-DE" sz="2400" dirty="0" err="1" smtClean="0">
                <a:latin typeface="Arial" charset="0"/>
                <a:cs typeface="Arial" charset="0"/>
              </a:rPr>
              <a:t>edge</a:t>
            </a:r>
            <a:r>
              <a:rPr lang="de-DE" sz="2400" dirty="0" smtClean="0">
                <a:latin typeface="Arial" charset="0"/>
                <a:cs typeface="Arial" charset="0"/>
              </a:rPr>
              <a:t> </a:t>
            </a:r>
            <a:r>
              <a:rPr lang="de-DE" sz="2400" dirty="0" err="1" smtClean="0">
                <a:latin typeface="Arial" charset="0"/>
                <a:cs typeface="Arial" charset="0"/>
              </a:rPr>
              <a:t>research</a:t>
            </a:r>
            <a:r>
              <a:rPr lang="de-DE" sz="2400" dirty="0" smtClean="0">
                <a:latin typeface="Arial" charset="0"/>
                <a:cs typeface="Arial" charset="0"/>
              </a:rPr>
              <a:t>: Higgs </a:t>
            </a:r>
            <a:r>
              <a:rPr lang="de-DE" sz="2400" dirty="0" smtClean="0">
                <a:latin typeface="Arial" charset="0"/>
                <a:cs typeface="Arial" charset="0"/>
                <a:sym typeface="Wingdings" pitchFamily="2" charset="2"/>
              </a:rPr>
              <a:t> W</a:t>
            </a:r>
            <a:r>
              <a:rPr lang="de-DE" sz="2400" baseline="30000" dirty="0" smtClean="0">
                <a:latin typeface="Arial" charset="0"/>
                <a:cs typeface="Arial" charset="0"/>
                <a:sym typeface="Wingdings" pitchFamily="2" charset="2"/>
              </a:rPr>
              <a:t>+</a:t>
            </a:r>
            <a:r>
              <a:rPr lang="de-DE" sz="2400" dirty="0" smtClean="0">
                <a:latin typeface="Arial" charset="0"/>
                <a:cs typeface="Arial" charset="0"/>
                <a:sym typeface="Wingdings" pitchFamily="2" charset="2"/>
              </a:rPr>
              <a:t> W</a:t>
            </a:r>
            <a:r>
              <a:rPr lang="de-DE" sz="2400" b="1" baseline="30000" dirty="0" smtClean="0">
                <a:latin typeface="Symbol" pitchFamily="18" charset="2"/>
                <a:cs typeface="Arial" charset="0"/>
                <a:sym typeface="Wingdings" pitchFamily="2" charset="2"/>
              </a:rPr>
              <a:t>-</a:t>
            </a:r>
            <a:r>
              <a:rPr lang="de-DE" sz="2400" dirty="0" smtClean="0">
                <a:latin typeface="Arial" charset="0"/>
                <a:cs typeface="Arial" charset="0"/>
                <a:sym typeface="Wingdings" pitchFamily="2" charset="2"/>
              </a:rPr>
              <a:t>  l</a:t>
            </a:r>
            <a:r>
              <a:rPr lang="de-DE" sz="2400" baseline="30000" dirty="0" smtClean="0">
                <a:latin typeface="Arial" charset="0"/>
                <a:cs typeface="Arial" charset="0"/>
                <a:sym typeface="Wingdings" pitchFamily="2" charset="2"/>
              </a:rPr>
              <a:t>+</a:t>
            </a:r>
            <a:r>
              <a:rPr lang="de-DE" sz="2400" dirty="0" smtClean="0">
                <a:latin typeface="Symbol"/>
              </a:rPr>
              <a:t>n </a:t>
            </a:r>
            <a:r>
              <a:rPr lang="de-DE" sz="2400" dirty="0" smtClean="0">
                <a:latin typeface="Arial" charset="0"/>
                <a:cs typeface="Arial" charset="0"/>
                <a:sym typeface="Wingdings" pitchFamily="2" charset="2"/>
              </a:rPr>
              <a:t>l</a:t>
            </a:r>
            <a:r>
              <a:rPr lang="de-DE" sz="2400" b="1" baseline="30000" dirty="0" smtClean="0">
                <a:latin typeface="Symbol" pitchFamily="18" charset="2"/>
                <a:cs typeface="Arial" charset="0"/>
                <a:sym typeface="Wingdings" pitchFamily="2" charset="2"/>
              </a:rPr>
              <a:t>-</a:t>
            </a:r>
            <a:r>
              <a:rPr lang="de-DE" sz="2400" dirty="0" smtClean="0">
                <a:latin typeface="Symbol"/>
              </a:rPr>
              <a:t>n</a:t>
            </a:r>
            <a:endParaRPr lang="de-DE" sz="2000" kern="0" dirty="0" smtClean="0">
              <a:solidFill>
                <a:srgbClr val="111881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7409" y="3140968"/>
            <a:ext cx="4629087" cy="259228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3016843"/>
            <a:ext cx="4085237" cy="293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31838"/>
          </a:xfrm>
        </p:spPr>
        <p:txBody>
          <a:bodyPr/>
          <a:lstStyle/>
          <a:p>
            <a:pPr eaLnBrk="1" hangingPunct="1">
              <a:defRPr/>
            </a:pPr>
            <a:r>
              <a:rPr lang="de-DE" sz="3200" cap="none" dirty="0" smtClean="0">
                <a:solidFill>
                  <a:srgbClr val="0CC6DE"/>
                </a:solidFill>
              </a:rPr>
              <a:t>International </a:t>
            </a:r>
            <a:r>
              <a:rPr lang="de-DE" sz="3200" cap="none" dirty="0" err="1" smtClean="0">
                <a:solidFill>
                  <a:srgbClr val="0CC6DE"/>
                </a:solidFill>
              </a:rPr>
              <a:t>Masterclasses</a:t>
            </a:r>
            <a:r>
              <a:rPr lang="de-DE" sz="3200" cap="none" dirty="0" smtClean="0">
                <a:solidFill>
                  <a:srgbClr val="0CC6DE"/>
                </a:solidFill>
              </a:rPr>
              <a:t> in 33 countries</a:t>
            </a:r>
          </a:p>
        </p:txBody>
      </p:sp>
      <p:sp>
        <p:nvSpPr>
          <p:cNvPr id="1030" name="Textplatzhalter 2"/>
          <p:cNvSpPr>
            <a:spLocks noGrp="1"/>
          </p:cNvSpPr>
          <p:nvPr>
            <p:ph type="body" idx="1"/>
          </p:nvPr>
        </p:nvSpPr>
        <p:spPr>
          <a:xfrm>
            <a:off x="722313" y="2362200"/>
            <a:ext cx="7772400" cy="1500188"/>
          </a:xfrm>
        </p:spPr>
        <p:txBody>
          <a:bodyPr/>
          <a:lstStyle/>
          <a:p>
            <a:pPr indent="182563" eaLnBrk="1" hangingPunct="1">
              <a:lnSpc>
                <a:spcPct val="80000"/>
              </a:lnSpc>
            </a:pPr>
            <a:endParaRPr lang="de-DE" smtClean="0">
              <a:solidFill>
                <a:srgbClr val="003478"/>
              </a:solidFill>
            </a:endParaRPr>
          </a:p>
          <a:p>
            <a:pPr indent="182563" eaLnBrk="1" hangingPunct="1">
              <a:lnSpc>
                <a:spcPct val="80000"/>
              </a:lnSpc>
              <a:buFontTx/>
              <a:buNone/>
            </a:pPr>
            <a:endParaRPr lang="de-DE" b="1" smtClean="0"/>
          </a:p>
          <a:p>
            <a:pPr indent="182563" eaLnBrk="1" hangingPunct="1">
              <a:lnSpc>
                <a:spcPct val="80000"/>
              </a:lnSpc>
              <a:buFontTx/>
              <a:buNone/>
            </a:pPr>
            <a:endParaRPr lang="de-DE" b="1" smtClean="0"/>
          </a:p>
          <a:p>
            <a:pPr indent="182563" eaLnBrk="1" hangingPunct="1">
              <a:lnSpc>
                <a:spcPct val="80000"/>
              </a:lnSpc>
            </a:pPr>
            <a:endParaRPr lang="de-DE" sz="800" b="1" smtClean="0"/>
          </a:p>
          <a:p>
            <a:pPr indent="182563" eaLnBrk="1" hangingPunct="1">
              <a:lnSpc>
                <a:spcPct val="80000"/>
              </a:lnSpc>
            </a:pPr>
            <a:endParaRPr lang="de-DE" b="1" smtClean="0"/>
          </a:p>
          <a:p>
            <a:pPr indent="182563" eaLnBrk="1" hangingPunct="1">
              <a:lnSpc>
                <a:spcPct val="80000"/>
              </a:lnSpc>
            </a:pPr>
            <a:endParaRPr lang="de-DE" b="1" smtClean="0"/>
          </a:p>
          <a:p>
            <a:pPr indent="182563" eaLnBrk="1" hangingPunct="1">
              <a:lnSpc>
                <a:spcPct val="80000"/>
              </a:lnSpc>
              <a:buFontTx/>
              <a:buNone/>
            </a:pPr>
            <a:endParaRPr lang="de-DE" b="1" smtClean="0"/>
          </a:p>
          <a:p>
            <a:pPr indent="182563" eaLnBrk="1" hangingPunct="1">
              <a:lnSpc>
                <a:spcPct val="80000"/>
              </a:lnSpc>
              <a:buFontTx/>
              <a:buNone/>
            </a:pPr>
            <a:endParaRPr lang="de-DE" sz="800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932363" y="836712"/>
          <a:ext cx="3671887" cy="2439987"/>
        </p:xfrm>
        <a:graphic>
          <a:graphicData uri="http://schemas.openxmlformats.org/presentationml/2006/ole">
            <p:oleObj spid="_x0000_s1026" name="Diagramm" r:id="rId4" imgW="6076890" imgH="4038510" progId="MSGraph.Chart.8">
              <p:embed followColorScheme="full"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23850" y="908720"/>
          <a:ext cx="3671888" cy="2435225"/>
        </p:xfrm>
        <a:graphic>
          <a:graphicData uri="http://schemas.openxmlformats.org/presentationml/2006/ole">
            <p:oleObj spid="_x0000_s1027" name="Diagramm" r:id="rId5" imgW="6076890" imgH="4029075" progId="MSGraph.Chart.8">
              <p:embed followColorScheme="full"/>
            </p:oleObj>
          </a:graphicData>
        </a:graphic>
      </p:graphicFrame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760413" y="3393082"/>
            <a:ext cx="3022600" cy="2461147"/>
            <a:chOff x="1633" y="742"/>
            <a:chExt cx="3842" cy="3128"/>
          </a:xfrm>
        </p:grpSpPr>
        <p:pic>
          <p:nvPicPr>
            <p:cNvPr id="8" name="Picture 8" descr="landkarte_europa_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33" y="742"/>
              <a:ext cx="3842" cy="3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3504" y="1161"/>
              <a:ext cx="172" cy="206"/>
            </a:xfrm>
            <a:prstGeom prst="line">
              <a:avLst/>
            </a:prstGeom>
            <a:noFill/>
            <a:ln w="38100">
              <a:solidFill>
                <a:srgbClr val="BB0C0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983" y="1189"/>
              <a:ext cx="172" cy="206"/>
            </a:xfrm>
            <a:prstGeom prst="line">
              <a:avLst/>
            </a:prstGeom>
            <a:noFill/>
            <a:ln w="38100">
              <a:solidFill>
                <a:srgbClr val="BB0C0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2257" y="1917"/>
              <a:ext cx="172" cy="206"/>
            </a:xfrm>
            <a:prstGeom prst="line">
              <a:avLst/>
            </a:prstGeom>
            <a:noFill/>
            <a:ln w="38100">
              <a:solidFill>
                <a:srgbClr val="BB0C0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2381" y="2555"/>
              <a:ext cx="172" cy="206"/>
            </a:xfrm>
            <a:prstGeom prst="line">
              <a:avLst/>
            </a:prstGeom>
            <a:noFill/>
            <a:ln w="38100">
              <a:solidFill>
                <a:srgbClr val="BB0C0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012" y="3077"/>
              <a:ext cx="172" cy="206"/>
            </a:xfrm>
            <a:prstGeom prst="line">
              <a:avLst/>
            </a:prstGeom>
            <a:noFill/>
            <a:ln w="38100">
              <a:solidFill>
                <a:srgbClr val="BB0C0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1683" y="3002"/>
              <a:ext cx="172" cy="206"/>
            </a:xfrm>
            <a:prstGeom prst="line">
              <a:avLst/>
            </a:prstGeom>
            <a:noFill/>
            <a:ln w="38100">
              <a:solidFill>
                <a:srgbClr val="BB0C0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3051" y="2396"/>
              <a:ext cx="172" cy="206"/>
            </a:xfrm>
            <a:prstGeom prst="line">
              <a:avLst/>
            </a:prstGeom>
            <a:noFill/>
            <a:ln w="38100">
              <a:solidFill>
                <a:srgbClr val="BB0C0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3093" y="1539"/>
              <a:ext cx="172" cy="206"/>
            </a:xfrm>
            <a:prstGeom prst="line">
              <a:avLst/>
            </a:prstGeom>
            <a:noFill/>
            <a:ln w="38100">
              <a:solidFill>
                <a:srgbClr val="BB0C0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2833" y="1897"/>
              <a:ext cx="172" cy="206"/>
            </a:xfrm>
            <a:prstGeom prst="line">
              <a:avLst/>
            </a:prstGeom>
            <a:noFill/>
            <a:ln w="38100">
              <a:solidFill>
                <a:srgbClr val="BB0C0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2841" y="2213"/>
              <a:ext cx="172" cy="206"/>
            </a:xfrm>
            <a:prstGeom prst="line">
              <a:avLst/>
            </a:prstGeom>
            <a:noFill/>
            <a:ln w="38100">
              <a:solidFill>
                <a:srgbClr val="BB0C0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2677" y="2179"/>
              <a:ext cx="172" cy="206"/>
            </a:xfrm>
            <a:prstGeom prst="line">
              <a:avLst/>
            </a:prstGeom>
            <a:noFill/>
            <a:ln w="38100">
              <a:solidFill>
                <a:srgbClr val="BB0C0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2900" y="2862"/>
              <a:ext cx="172" cy="206"/>
            </a:xfrm>
            <a:prstGeom prst="line">
              <a:avLst/>
            </a:prstGeom>
            <a:noFill/>
            <a:ln w="38100">
              <a:solidFill>
                <a:srgbClr val="BB0C0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3066" y="2602"/>
              <a:ext cx="172" cy="206"/>
            </a:xfrm>
            <a:prstGeom prst="line">
              <a:avLst/>
            </a:prstGeom>
            <a:noFill/>
            <a:ln w="38100">
              <a:solidFill>
                <a:srgbClr val="BB0C0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2696" y="2616"/>
              <a:ext cx="172" cy="206"/>
            </a:xfrm>
            <a:prstGeom prst="line">
              <a:avLst/>
            </a:prstGeom>
            <a:noFill/>
            <a:ln w="38100">
              <a:solidFill>
                <a:srgbClr val="BB0C0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3279" y="2192"/>
              <a:ext cx="172" cy="206"/>
            </a:xfrm>
            <a:prstGeom prst="line">
              <a:avLst/>
            </a:prstGeom>
            <a:noFill/>
            <a:ln w="38100">
              <a:solidFill>
                <a:srgbClr val="BB0C0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3436" y="2824"/>
              <a:ext cx="172" cy="206"/>
            </a:xfrm>
            <a:prstGeom prst="line">
              <a:avLst/>
            </a:prstGeom>
            <a:noFill/>
            <a:ln w="38100">
              <a:solidFill>
                <a:srgbClr val="BB0C0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3339" y="2478"/>
              <a:ext cx="172" cy="206"/>
            </a:xfrm>
            <a:prstGeom prst="line">
              <a:avLst/>
            </a:prstGeom>
            <a:noFill/>
            <a:ln w="38100">
              <a:solidFill>
                <a:srgbClr val="BB0C0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3532" y="3281"/>
              <a:ext cx="172" cy="206"/>
            </a:xfrm>
            <a:prstGeom prst="line">
              <a:avLst/>
            </a:prstGeom>
            <a:noFill/>
            <a:ln w="38100">
              <a:solidFill>
                <a:srgbClr val="BB0C0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2587" y="2284"/>
              <a:ext cx="172" cy="206"/>
            </a:xfrm>
            <a:prstGeom prst="line">
              <a:avLst/>
            </a:prstGeom>
            <a:noFill/>
            <a:ln w="38100">
              <a:solidFill>
                <a:srgbClr val="BB0C0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3313" y="2602"/>
              <a:ext cx="172" cy="206"/>
            </a:xfrm>
            <a:prstGeom prst="line">
              <a:avLst/>
            </a:prstGeom>
            <a:noFill/>
            <a:ln w="38100">
              <a:solidFill>
                <a:srgbClr val="BB0C0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7" name="Line 11"/>
          <p:cNvSpPr>
            <a:spLocks noChangeShapeType="1"/>
          </p:cNvSpPr>
          <p:nvPr/>
        </p:nvSpPr>
        <p:spPr bwMode="auto">
          <a:xfrm>
            <a:off x="1043608" y="4347037"/>
            <a:ext cx="135317" cy="162083"/>
          </a:xfrm>
          <a:prstGeom prst="line">
            <a:avLst/>
          </a:prstGeom>
          <a:noFill/>
          <a:ln w="38100">
            <a:solidFill>
              <a:srgbClr val="BB0C0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8" name="Line 31"/>
          <p:cNvSpPr>
            <a:spLocks noChangeShapeType="1"/>
          </p:cNvSpPr>
          <p:nvPr/>
        </p:nvSpPr>
        <p:spPr bwMode="auto">
          <a:xfrm>
            <a:off x="1907704" y="5013176"/>
            <a:ext cx="158750" cy="155575"/>
          </a:xfrm>
          <a:prstGeom prst="line">
            <a:avLst/>
          </a:prstGeom>
          <a:noFill/>
          <a:ln w="38100">
            <a:solidFill>
              <a:srgbClr val="BB0C0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76266" y="3393255"/>
            <a:ext cx="5148262" cy="234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Line 31"/>
          <p:cNvSpPr>
            <a:spLocks noChangeShapeType="1"/>
          </p:cNvSpPr>
          <p:nvPr/>
        </p:nvSpPr>
        <p:spPr bwMode="auto">
          <a:xfrm>
            <a:off x="8820472" y="4005064"/>
            <a:ext cx="158750" cy="155575"/>
          </a:xfrm>
          <a:prstGeom prst="line">
            <a:avLst/>
          </a:prstGeom>
          <a:noFill/>
          <a:ln w="38100">
            <a:solidFill>
              <a:srgbClr val="BB0C0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1" name="Line 31"/>
          <p:cNvSpPr>
            <a:spLocks noChangeShapeType="1"/>
          </p:cNvSpPr>
          <p:nvPr/>
        </p:nvSpPr>
        <p:spPr bwMode="auto">
          <a:xfrm>
            <a:off x="8388424" y="4581128"/>
            <a:ext cx="158750" cy="155575"/>
          </a:xfrm>
          <a:prstGeom prst="line">
            <a:avLst/>
          </a:prstGeom>
          <a:noFill/>
          <a:ln w="38100">
            <a:solidFill>
              <a:srgbClr val="BB0C0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>
            <a:off x="8676456" y="5085184"/>
            <a:ext cx="149225" cy="174625"/>
          </a:xfrm>
          <a:prstGeom prst="line">
            <a:avLst/>
          </a:prstGeom>
          <a:noFill/>
          <a:ln w="38100">
            <a:solidFill>
              <a:srgbClr val="BB0C0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101705" y="6073775"/>
            <a:ext cx="48306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</a:t>
            </a:r>
            <a:r>
              <a:rPr lang="de-DE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</a:t>
            </a:r>
            <a:r>
              <a:rPr lang="de-DE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4 </a:t>
            </a:r>
            <a:r>
              <a:rPr lang="de-DE" sz="1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weeks</a:t>
            </a:r>
            <a:r>
              <a:rPr lang="de-DE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spring, </a:t>
            </a:r>
            <a:r>
              <a:rPr lang="de-DE" sz="1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r>
              <a:rPr lang="de-DE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25.2. – 22.3.2013</a:t>
            </a:r>
          </a:p>
          <a:p>
            <a:pPr>
              <a:defRPr/>
            </a:pPr>
            <a:r>
              <a:rPr lang="de-DE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www.physicsmasterclasses.org</a:t>
            </a:r>
            <a:endParaRPr lang="de-DE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604</Words>
  <Application>Microsoft Office PowerPoint</Application>
  <PresentationFormat>Bildschirmpräsentation (4:3)</PresentationFormat>
  <Paragraphs>157</Paragraphs>
  <Slides>15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7" baseType="lpstr">
      <vt:lpstr>Office-Design</vt:lpstr>
      <vt:lpstr>Diagramm</vt:lpstr>
      <vt:lpstr>Folie 1</vt:lpstr>
      <vt:lpstr>Who is IPPOG?</vt:lpstr>
      <vt:lpstr>Relation to EPPCN</vt:lpstr>
      <vt:lpstr>IPPOG activities,  example #1:  Education &amp; Outreach Collection     </vt:lpstr>
      <vt:lpstr>http://ippog.web.cern.ch/resources</vt:lpstr>
      <vt:lpstr>Folie 6</vt:lpstr>
      <vt:lpstr>Aim: Authentic Science </vt:lpstr>
      <vt:lpstr>Measurement examples from CERN data </vt:lpstr>
      <vt:lpstr>International Masterclasses in 33 countries</vt:lpstr>
      <vt:lpstr>Example Schedule</vt:lpstr>
      <vt:lpstr>Evaluation in Physics Education 42 (2007) 636 </vt:lpstr>
      <vt:lpstr>Funding of International Masterclasses</vt:lpstr>
      <vt:lpstr>Possible new future IPPOG roles?</vt:lpstr>
      <vt:lpstr>3 IPPOG funding eras</vt:lpstr>
      <vt:lpstr>SUMMARY:</vt:lpstr>
    </vt:vector>
  </TitlesOfParts>
  <Company>Entenhausen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klaas klever</dc:creator>
  <cp:lastModifiedBy>michael kobel</cp:lastModifiedBy>
  <cp:revision>223</cp:revision>
  <dcterms:created xsi:type="dcterms:W3CDTF">2011-11-01T11:56:59Z</dcterms:created>
  <dcterms:modified xsi:type="dcterms:W3CDTF">2012-10-16T02:10:58Z</dcterms:modified>
</cp:coreProperties>
</file>